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01" r:id="rId1"/>
  </p:sldMasterIdLst>
  <p:notesMasterIdLst>
    <p:notesMasterId r:id="rId22"/>
  </p:notesMasterIdLst>
  <p:sldIdLst>
    <p:sldId id="256" r:id="rId2"/>
    <p:sldId id="257" r:id="rId3"/>
    <p:sldId id="264" r:id="rId4"/>
    <p:sldId id="265" r:id="rId5"/>
    <p:sldId id="271" r:id="rId6"/>
    <p:sldId id="266" r:id="rId7"/>
    <p:sldId id="268" r:id="rId8"/>
    <p:sldId id="272" r:id="rId9"/>
    <p:sldId id="258" r:id="rId10"/>
    <p:sldId id="259" r:id="rId11"/>
    <p:sldId id="260" r:id="rId12"/>
    <p:sldId id="261" r:id="rId13"/>
    <p:sldId id="273" r:id="rId14"/>
    <p:sldId id="262" r:id="rId15"/>
    <p:sldId id="263" r:id="rId16"/>
    <p:sldId id="267" r:id="rId17"/>
    <p:sldId id="269" r:id="rId18"/>
    <p:sldId id="270" r:id="rId19"/>
    <p:sldId id="276" r:id="rId20"/>
    <p:sldId id="277" r:id="rId21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323" autoAdjust="0"/>
    <p:restoredTop sz="94660"/>
  </p:normalViewPr>
  <p:slideViewPr>
    <p:cSldViewPr snapToGrid="0">
      <p:cViewPr varScale="1">
        <p:scale>
          <a:sx n="87" d="100"/>
          <a:sy n="87" d="100"/>
        </p:scale>
        <p:origin x="84" y="7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1" cy="495029"/>
          </a:xfrm>
          <a:prstGeom prst="rect">
            <a:avLst/>
          </a:prstGeom>
        </p:spPr>
        <p:txBody>
          <a:bodyPr vert="horz" lIns="90644" tIns="45322" rIns="90644" bIns="4532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1" cy="495029"/>
          </a:xfrm>
          <a:prstGeom prst="rect">
            <a:avLst/>
          </a:prstGeom>
        </p:spPr>
        <p:txBody>
          <a:bodyPr vert="horz" lIns="90644" tIns="45322" rIns="90644" bIns="45322" rtlCol="0"/>
          <a:lstStyle>
            <a:lvl1pPr algn="r">
              <a:defRPr sz="1200"/>
            </a:lvl1pPr>
          </a:lstStyle>
          <a:p>
            <a:fld id="{CCD714BA-528A-458A-85D9-13CC56B14DF8}" type="datetimeFigureOut">
              <a:rPr kumimoji="1" lang="ja-JP" altLang="en-US" smtClean="0"/>
              <a:t>2016/1/27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3488"/>
            <a:ext cx="444023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44" tIns="45322" rIns="90644" bIns="4532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0"/>
          </a:xfrm>
          <a:prstGeom prst="rect">
            <a:avLst/>
          </a:prstGeom>
        </p:spPr>
        <p:txBody>
          <a:bodyPr vert="horz" lIns="90644" tIns="45322" rIns="90644" bIns="45322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0644" tIns="45322" rIns="90644" bIns="4532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6"/>
            <a:ext cx="2918831" cy="495028"/>
          </a:xfrm>
          <a:prstGeom prst="rect">
            <a:avLst/>
          </a:prstGeom>
        </p:spPr>
        <p:txBody>
          <a:bodyPr vert="horz" lIns="90644" tIns="45322" rIns="90644" bIns="45322" rtlCol="0" anchor="b"/>
          <a:lstStyle>
            <a:lvl1pPr algn="r">
              <a:defRPr sz="1200"/>
            </a:lvl1pPr>
          </a:lstStyle>
          <a:p>
            <a:fld id="{C5AD6ADC-B48E-49B6-9556-14887B7531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4893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D6ADC-B48E-49B6-9556-14887B7531A1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0098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D6ADC-B48E-49B6-9556-14887B7531A1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9960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D6ADC-B48E-49B6-9556-14887B7531A1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7741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D6ADC-B48E-49B6-9556-14887B7531A1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2088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54D4C-D44B-48AE-8AF5-6A2D0C8455D3}" type="datetime1">
              <a:rPr kumimoji="1" lang="ja-JP" altLang="en-US" smtClean="0"/>
              <a:t>2016/1/27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3E221-7904-44FE-B6E8-865A1C946A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6539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9B0E-0864-410E-A746-B3CB4E0815C1}" type="datetime1">
              <a:rPr kumimoji="1" lang="ja-JP" altLang="en-US" smtClean="0"/>
              <a:t>2016/1/27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3E221-7904-44FE-B6E8-865A1C946A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2040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90B17-CF4A-44AF-BAFD-14E10D537B5A}" type="datetime1">
              <a:rPr kumimoji="1" lang="ja-JP" altLang="en-US" smtClean="0"/>
              <a:t>2016/1/27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3E221-7904-44FE-B6E8-865A1C946A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6895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015E2-1298-49EA-9088-7BC8AAD7667B}" type="datetime1">
              <a:rPr kumimoji="1" lang="ja-JP" altLang="en-US" smtClean="0"/>
              <a:t>2016/1/27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3E221-7904-44FE-B6E8-865A1C946A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9834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C50F-AF75-4667-B53C-62D227460B30}" type="datetime1">
              <a:rPr kumimoji="1" lang="ja-JP" altLang="en-US" smtClean="0"/>
              <a:t>2016/1/27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3E221-7904-44FE-B6E8-865A1C946A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5859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9353D-4A38-4653-BD16-F4BB1DD5A9DC}" type="datetime1">
              <a:rPr kumimoji="1" lang="ja-JP" altLang="en-US" smtClean="0"/>
              <a:t>2016/1/27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3E221-7904-44FE-B6E8-865A1C946A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460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DCBD7-BDEB-4684-A2D2-99A5118A76EB}" type="datetime1">
              <a:rPr kumimoji="1" lang="ja-JP" altLang="en-US" smtClean="0"/>
              <a:t>2016/1/27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3E221-7904-44FE-B6E8-865A1C946A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4430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E8923-9CF3-4CFD-82AE-25ED0A798630}" type="datetime1">
              <a:rPr kumimoji="1" lang="ja-JP" altLang="en-US" smtClean="0"/>
              <a:t>2016/1/27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3E221-7904-44FE-B6E8-865A1C946A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5877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D4A4C-62CF-4AAA-98A7-5570DDBDE7AD}" type="datetime1">
              <a:rPr kumimoji="1" lang="ja-JP" altLang="en-US" smtClean="0"/>
              <a:t>2016/1/27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3E221-7904-44FE-B6E8-865A1C946A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4277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A6B08-533A-4561-845A-11C48E7AEE56}" type="datetime1">
              <a:rPr kumimoji="1" lang="ja-JP" altLang="en-US" smtClean="0"/>
              <a:t>2016/1/27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3E221-7904-44FE-B6E8-865A1C946A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0880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F38BC-F4A6-4AB0-8757-A259B76DD347}" type="datetime1">
              <a:rPr kumimoji="1" lang="ja-JP" altLang="en-US" smtClean="0"/>
              <a:t>2016/1/27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3E221-7904-44FE-B6E8-865A1C946A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6239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E7C4A-6A8A-4D09-BD3D-58E1EDC323D8}" type="datetime1">
              <a:rPr kumimoji="1" lang="ja-JP" altLang="en-US" smtClean="0"/>
              <a:t>2016/1/27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3E221-7904-44FE-B6E8-865A1C946A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798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2" r:id="rId1"/>
    <p:sldLayoutId id="2147484003" r:id="rId2"/>
    <p:sldLayoutId id="2147484004" r:id="rId3"/>
    <p:sldLayoutId id="2147484005" r:id="rId4"/>
    <p:sldLayoutId id="2147484006" r:id="rId5"/>
    <p:sldLayoutId id="2147484007" r:id="rId6"/>
    <p:sldLayoutId id="2147484008" r:id="rId7"/>
    <p:sldLayoutId id="2147484009" r:id="rId8"/>
    <p:sldLayoutId id="2147484010" r:id="rId9"/>
    <p:sldLayoutId id="2147484011" r:id="rId10"/>
    <p:sldLayoutId id="2147484012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783" y="1461056"/>
            <a:ext cx="7689627" cy="807468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 err="1"/>
              <a:t>障がい</a:t>
            </a:r>
            <a:r>
              <a:rPr lang="ja-JP" altLang="en-US" dirty="0" smtClean="0"/>
              <a:t>者</a:t>
            </a:r>
            <a:r>
              <a:rPr kumimoji="1" lang="ja-JP" altLang="en-US" dirty="0" smtClean="0"/>
              <a:t>の虐待防止について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556318" y="5117196"/>
            <a:ext cx="7948559" cy="1423116"/>
          </a:xfrm>
        </p:spPr>
        <p:txBody>
          <a:bodyPr>
            <a:normAutofit/>
          </a:bodyPr>
          <a:lstStyle/>
          <a:p>
            <a:pPr algn="l"/>
            <a:r>
              <a:rPr lang="ja-JP" altLang="en-US" sz="1000" dirty="0" smtClean="0"/>
              <a:t>　　　　　　　　　ほっかいどう 　　　ほ　　けん  ふく　し 　　ぶ 　　 ふく　　し 　きょく 　　　　しょう　   　　　   　 しゃ　　ほ　けん  ふく　　し　　</a:t>
            </a:r>
            <a:r>
              <a:rPr lang="ja-JP" altLang="en-US" sz="1000" dirty="0" err="1" smtClean="0"/>
              <a:t>か</a:t>
            </a:r>
            <a:endParaRPr kumimoji="1" lang="en-US" altLang="ja-JP" sz="1000" dirty="0" smtClean="0"/>
          </a:p>
          <a:p>
            <a:r>
              <a:rPr kumimoji="1" lang="ja-JP" altLang="en-US" sz="2400" dirty="0" smtClean="0"/>
              <a:t>北海道 保健福祉部 福祉局    </a:t>
            </a:r>
            <a:r>
              <a:rPr kumimoji="1" lang="ja-JP" altLang="en-US" sz="2400" dirty="0" err="1" smtClean="0"/>
              <a:t>障がい</a:t>
            </a:r>
            <a:r>
              <a:rPr kumimoji="1" lang="ja-JP" altLang="en-US" sz="2400" dirty="0" smtClean="0"/>
              <a:t>者保健福祉課</a:t>
            </a:r>
            <a:endParaRPr kumimoji="1" lang="en-US" altLang="ja-JP" sz="2400" dirty="0" smtClean="0"/>
          </a:p>
          <a:p>
            <a:r>
              <a:rPr kumimoji="1" lang="ja-JP" altLang="en-US" sz="1000" dirty="0" smtClean="0"/>
              <a:t>へいせい　　　　　　ねん　　　がつ　さく　</a:t>
            </a:r>
            <a:r>
              <a:rPr kumimoji="1" lang="ja-JP" altLang="en-US" sz="1000" dirty="0" err="1" smtClean="0"/>
              <a:t>せい</a:t>
            </a:r>
            <a:endParaRPr kumimoji="1" lang="en-US" altLang="ja-JP" sz="1000" dirty="0" smtClean="0"/>
          </a:p>
          <a:p>
            <a:r>
              <a:rPr lang="ja-JP" altLang="en-US" sz="2400" dirty="0" smtClean="0"/>
              <a:t>（平成２８年１月作成）</a:t>
            </a:r>
            <a:endParaRPr kumimoji="1" lang="en-US" altLang="ja-JP" sz="24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21484" y="1276390"/>
            <a:ext cx="6171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しょう　　　　　　　　しゃ</a:t>
            </a:r>
            <a:r>
              <a:rPr kumimoji="1" lang="en-US" altLang="ja-JP" dirty="0" smtClean="0"/>
              <a:t>	</a:t>
            </a:r>
            <a:r>
              <a:rPr kumimoji="1" lang="ja-JP" altLang="en-US" dirty="0" smtClean="0"/>
              <a:t>ぎゃく  たい　ぼう　し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1289944" y="2507479"/>
            <a:ext cx="6481308" cy="21933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dirty="0" smtClean="0">
                <a:solidFill>
                  <a:schemeClr val="accent6">
                    <a:lumMod val="50000"/>
                  </a:schemeClr>
                </a:solidFill>
              </a:rPr>
              <a:t>りゅうい　じ　　こう</a:t>
            </a:r>
            <a:endParaRPr lang="en-US" altLang="ja-JP" sz="1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ja-JP" altLang="en-US" dirty="0" smtClean="0">
                <a:solidFill>
                  <a:schemeClr val="accent6">
                    <a:lumMod val="50000"/>
                  </a:schemeClr>
                </a:solidFill>
              </a:rPr>
              <a:t>留意事項</a:t>
            </a:r>
            <a:endParaRPr lang="en-US" altLang="ja-JP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en-US" altLang="ja-JP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kumimoji="1" lang="ja-JP" altLang="en-US" sz="1000" dirty="0" smtClean="0">
                <a:solidFill>
                  <a:schemeClr val="accent6">
                    <a:lumMod val="50000"/>
                  </a:schemeClr>
                </a:solidFill>
              </a:rPr>
              <a:t>　　みどりいろ　　　も　じ　　　　か　　　　　　　　　　　じ　れい　　ぶ　ぶん　　　　　　　　　　　　　　　　　　じ  ぎょう </a:t>
            </a:r>
            <a:r>
              <a:rPr kumimoji="1" lang="ja-JP" altLang="en-US" sz="1000" dirty="0" err="1" smtClean="0">
                <a:solidFill>
                  <a:schemeClr val="accent6">
                    <a:lumMod val="50000"/>
                  </a:schemeClr>
                </a:solidFill>
              </a:rPr>
              <a:t>しょ</a:t>
            </a:r>
            <a:endParaRPr kumimoji="1" lang="en-US" altLang="ja-JP" sz="10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kumimoji="1" lang="ja-JP" altLang="en-US" dirty="0" smtClean="0">
                <a:solidFill>
                  <a:schemeClr val="accent6">
                    <a:lumMod val="50000"/>
                  </a:schemeClr>
                </a:solidFill>
              </a:rPr>
              <a:t>　緑色の文字で書いてある事例の部分は、それぞれの事業所で</a:t>
            </a:r>
            <a:endParaRPr kumimoji="1" lang="en-US" altLang="ja-JP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ja-JP" altLang="en-US" sz="1000" dirty="0" smtClean="0">
                <a:solidFill>
                  <a:schemeClr val="accent6">
                    <a:lumMod val="50000"/>
                  </a:schemeClr>
                </a:solidFill>
              </a:rPr>
              <a:t>　　じっさい　　　り　　よう　　　　　　　　　ひと　　　じ　れい</a:t>
            </a:r>
            <a:r>
              <a:rPr lang="ja-JP" altLang="en-US" sz="1000" dirty="0">
                <a:solidFill>
                  <a:schemeClr val="accent6">
                    <a:lumMod val="50000"/>
                  </a:schemeClr>
                </a:solidFill>
              </a:rPr>
              <a:t>　</a:t>
            </a:r>
            <a:r>
              <a:rPr lang="ja-JP" altLang="en-US" sz="1000" dirty="0" smtClean="0">
                <a:solidFill>
                  <a:schemeClr val="accent6">
                    <a:lumMod val="50000"/>
                  </a:schemeClr>
                </a:solidFill>
              </a:rPr>
              <a:t>　　　　　　　　　　　　　　　　　　　　　　</a:t>
            </a:r>
            <a:r>
              <a:rPr lang="ja-JP" altLang="en-US" sz="1000" dirty="0" err="1" smtClean="0">
                <a:solidFill>
                  <a:schemeClr val="accent6">
                    <a:lumMod val="50000"/>
                  </a:schemeClr>
                </a:solidFill>
              </a:rPr>
              <a:t>つか</a:t>
            </a:r>
            <a:endParaRPr kumimoji="1" lang="en-US" altLang="ja-JP" sz="10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ja-JP" altLang="en-US" dirty="0" smtClean="0">
                <a:solidFill>
                  <a:schemeClr val="accent6">
                    <a:lumMod val="50000"/>
                  </a:schemeClr>
                </a:solidFill>
              </a:rPr>
              <a:t>　実際に利用している人の事例</a:t>
            </a:r>
            <a:r>
              <a:rPr lang="ja-JP" altLang="en-US" dirty="0">
                <a:solidFill>
                  <a:schemeClr val="accent6">
                    <a:lumMod val="50000"/>
                  </a:schemeClr>
                </a:solidFill>
              </a:rPr>
              <a:t>など</a:t>
            </a:r>
            <a:r>
              <a:rPr lang="ja-JP" altLang="en-US" dirty="0" smtClean="0">
                <a:solidFill>
                  <a:schemeClr val="accent6">
                    <a:lumMod val="50000"/>
                  </a:schemeClr>
                </a:solidFill>
              </a:rPr>
              <a:t>におきかえてお使いください。</a:t>
            </a:r>
            <a:endParaRPr kumimoji="1" lang="ja-JP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37377" y="426050"/>
            <a:ext cx="5316448" cy="5078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900" dirty="0" smtClean="0">
                <a:solidFill>
                  <a:schemeClr val="accent1"/>
                </a:solidFill>
              </a:rPr>
              <a:t>　　　　　　　　　　　　　　　　　　しょうがいしゃ　ぎゃくたいぼうし　ほう　けんしゅう</a:t>
            </a:r>
            <a:endParaRPr kumimoji="1" lang="en-US" altLang="ja-JP" sz="900" dirty="0" smtClean="0">
              <a:solidFill>
                <a:schemeClr val="accent1"/>
              </a:solidFill>
            </a:endParaRPr>
          </a:p>
          <a:p>
            <a:r>
              <a:rPr kumimoji="1" lang="ja-JP" altLang="en-US" dirty="0" smtClean="0">
                <a:solidFill>
                  <a:schemeClr val="accent1"/>
                </a:solidFill>
              </a:rPr>
              <a:t>「わかりやすい障害者虐待防止法研修テキスト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47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60608" y="434328"/>
            <a:ext cx="7910043" cy="6104585"/>
          </a:xfr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ja-JP" altLang="en-US" dirty="0" smtClean="0">
                <a:solidFill>
                  <a:schemeClr val="accent5"/>
                </a:solidFill>
              </a:rPr>
              <a:t>たとえば</a:t>
            </a:r>
            <a:r>
              <a:rPr lang="en-US" altLang="ja-JP" dirty="0" smtClean="0">
                <a:solidFill>
                  <a:schemeClr val="accent5"/>
                </a:solidFill>
              </a:rPr>
              <a:t>…</a:t>
            </a:r>
          </a:p>
          <a:p>
            <a:pPr marL="0" indent="0">
              <a:spcBef>
                <a:spcPts val="300"/>
              </a:spcBef>
              <a:buNone/>
            </a:pPr>
            <a:endParaRPr lang="en-US" altLang="ja-JP" dirty="0" smtClean="0"/>
          </a:p>
          <a:p>
            <a:pPr marL="0" indent="0">
              <a:spcBef>
                <a:spcPts val="300"/>
              </a:spcBef>
              <a:buNone/>
            </a:pPr>
            <a:r>
              <a:rPr lang="ja-JP" altLang="en-US" sz="1000" dirty="0"/>
              <a:t>　　　　　</a:t>
            </a:r>
            <a:r>
              <a:rPr lang="ja-JP" altLang="en-US" sz="1000" dirty="0" smtClean="0"/>
              <a:t>　　</a:t>
            </a:r>
            <a:r>
              <a:rPr lang="ja-JP" altLang="en-US" sz="1000" dirty="0">
                <a:solidFill>
                  <a:schemeClr val="accent6"/>
                </a:solidFill>
              </a:rPr>
              <a:t>　</a:t>
            </a:r>
            <a:r>
              <a:rPr lang="ja-JP" altLang="en-US" sz="1000" dirty="0" smtClean="0">
                <a:solidFill>
                  <a:schemeClr val="accent6"/>
                </a:solidFill>
              </a:rPr>
              <a:t>し</a:t>
            </a:r>
            <a:r>
              <a:rPr lang="ja-JP" altLang="en-US" sz="1000" dirty="0">
                <a:solidFill>
                  <a:schemeClr val="accent6"/>
                </a:solidFill>
              </a:rPr>
              <a:t>　</a:t>
            </a:r>
            <a:r>
              <a:rPr lang="ja-JP" altLang="en-US" sz="1000" dirty="0" smtClean="0">
                <a:solidFill>
                  <a:schemeClr val="accent6"/>
                </a:solidFill>
              </a:rPr>
              <a:t>　　</a:t>
            </a:r>
            <a:r>
              <a:rPr lang="ja-JP" altLang="en-US" sz="1000" dirty="0">
                <a:solidFill>
                  <a:schemeClr val="accent6"/>
                </a:solidFill>
              </a:rPr>
              <a:t>　　　　　　　　　　　　　　　　　</a:t>
            </a:r>
            <a:r>
              <a:rPr lang="ja-JP" altLang="en-US" sz="1000" dirty="0" err="1" smtClean="0">
                <a:solidFill>
                  <a:schemeClr val="accent6"/>
                </a:solidFill>
              </a:rPr>
              <a:t>つか</a:t>
            </a:r>
            <a:endParaRPr lang="en-US" altLang="ja-JP" dirty="0" smtClean="0">
              <a:solidFill>
                <a:schemeClr val="accent6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ja-JP" altLang="en-US" dirty="0" smtClean="0">
                <a:solidFill>
                  <a:schemeClr val="accent6"/>
                </a:solidFill>
              </a:rPr>
              <a:t>　○　知らないうちに、疲れがたまってしまい、</a:t>
            </a:r>
            <a:endParaRPr lang="en-US" altLang="ja-JP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ja-JP" altLang="en-US" sz="1100" dirty="0">
                <a:solidFill>
                  <a:schemeClr val="accent6"/>
                </a:solidFill>
              </a:rPr>
              <a:t>　</a:t>
            </a:r>
            <a:r>
              <a:rPr lang="ja-JP" altLang="en-US" sz="1100" dirty="0" smtClean="0">
                <a:solidFill>
                  <a:schemeClr val="accent6"/>
                </a:solidFill>
              </a:rPr>
              <a:t>　　　　　　　　           　め　      　まえ　     しょう　　　                   　　　　ひ</a:t>
            </a:r>
            <a:r>
              <a:rPr lang="ja-JP" altLang="en-US" sz="1100" dirty="0">
                <a:solidFill>
                  <a:schemeClr val="accent6"/>
                </a:solidFill>
              </a:rPr>
              <a:t>と</a:t>
            </a:r>
            <a:endParaRPr lang="en-US" altLang="ja-JP" sz="1100" dirty="0" smtClean="0">
              <a:solidFill>
                <a:schemeClr val="accent6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ja-JP" altLang="en-US" dirty="0">
                <a:solidFill>
                  <a:schemeClr val="accent6"/>
                </a:solidFill>
              </a:rPr>
              <a:t>　</a:t>
            </a:r>
            <a:r>
              <a:rPr lang="ja-JP" altLang="en-US" dirty="0" smtClean="0">
                <a:solidFill>
                  <a:schemeClr val="accent6"/>
                </a:solidFill>
              </a:rPr>
              <a:t>　　つい、目の前の障がい</a:t>
            </a:r>
            <a:r>
              <a:rPr lang="ja-JP" altLang="en-US" dirty="0">
                <a:solidFill>
                  <a:schemeClr val="accent6"/>
                </a:solidFill>
              </a:rPr>
              <a:t>の</a:t>
            </a:r>
            <a:r>
              <a:rPr lang="ja-JP" altLang="en-US" dirty="0" smtClean="0">
                <a:solidFill>
                  <a:schemeClr val="accent6"/>
                </a:solidFill>
              </a:rPr>
              <a:t>ある人に、やつあたりしてしまった。</a:t>
            </a:r>
            <a:endParaRPr lang="en-US" altLang="ja-JP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ja-JP" altLang="en-US" sz="1100" dirty="0" smtClean="0"/>
              <a:t>　　　　　　　</a:t>
            </a:r>
            <a:r>
              <a:rPr lang="ja-JP" altLang="en-US" sz="1100" dirty="0" smtClean="0">
                <a:solidFill>
                  <a:schemeClr val="accent6"/>
                </a:solidFill>
              </a:rPr>
              <a:t>さん　ぽ　　　　　　　　　　　　　　　　　　　　おな　　　みち　　と</a:t>
            </a:r>
            <a:r>
              <a:rPr lang="ja-JP" altLang="en-US" sz="1100" dirty="0" err="1" smtClean="0">
                <a:solidFill>
                  <a:schemeClr val="accent6"/>
                </a:solidFill>
              </a:rPr>
              <a:t>お</a:t>
            </a:r>
            <a:r>
              <a:rPr lang="ja-JP" altLang="en-US" sz="1100" dirty="0" smtClean="0">
                <a:solidFill>
                  <a:schemeClr val="accent6"/>
                </a:solidFill>
              </a:rPr>
              <a:t>　　　　　　　　　　　　　ふあん</a:t>
            </a:r>
            <a:endParaRPr lang="en-US" altLang="ja-JP" sz="1100" dirty="0">
              <a:solidFill>
                <a:schemeClr val="accent6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ja-JP" altLang="en-US" dirty="0">
                <a:solidFill>
                  <a:schemeClr val="accent6"/>
                </a:solidFill>
              </a:rPr>
              <a:t>　</a:t>
            </a:r>
            <a:r>
              <a:rPr lang="ja-JP" altLang="en-US" dirty="0" smtClean="0">
                <a:solidFill>
                  <a:schemeClr val="accent6"/>
                </a:solidFill>
              </a:rPr>
              <a:t>○</a:t>
            </a:r>
            <a:r>
              <a:rPr lang="ja-JP" altLang="en-US" dirty="0">
                <a:solidFill>
                  <a:schemeClr val="accent6"/>
                </a:solidFill>
              </a:rPr>
              <a:t>　</a:t>
            </a:r>
            <a:r>
              <a:rPr lang="ja-JP" altLang="en-US" dirty="0" smtClean="0">
                <a:solidFill>
                  <a:schemeClr val="accent6"/>
                </a:solidFill>
              </a:rPr>
              <a:t>散歩のとき、いつもと同じ道を通らないと、不安になって、</a:t>
            </a:r>
            <a:endParaRPr lang="en-US" altLang="ja-JP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ja-JP" altLang="en-US" sz="1100" dirty="0">
                <a:solidFill>
                  <a:schemeClr val="accent6"/>
                </a:solidFill>
              </a:rPr>
              <a:t>　</a:t>
            </a:r>
            <a:r>
              <a:rPr lang="ja-JP" altLang="en-US" sz="1100" dirty="0" smtClean="0">
                <a:solidFill>
                  <a:schemeClr val="accent6"/>
                </a:solidFill>
              </a:rPr>
              <a:t>       　　 　じ　ぶん                                          　　　　　 ひと</a:t>
            </a:r>
            <a:endParaRPr lang="en-US" altLang="ja-JP" sz="1100" dirty="0" smtClean="0">
              <a:solidFill>
                <a:schemeClr val="accent6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ja-JP" altLang="en-US" dirty="0">
                <a:solidFill>
                  <a:schemeClr val="accent6"/>
                </a:solidFill>
              </a:rPr>
              <a:t>　</a:t>
            </a:r>
            <a:r>
              <a:rPr lang="ja-JP" altLang="en-US" dirty="0" smtClean="0">
                <a:solidFill>
                  <a:schemeClr val="accent6"/>
                </a:solidFill>
              </a:rPr>
              <a:t>　　自分をたたいてしまう人なのに、</a:t>
            </a:r>
            <a:endParaRPr lang="en-US" altLang="ja-JP" dirty="0" smtClean="0">
              <a:solidFill>
                <a:schemeClr val="accent6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ja-JP" altLang="en-US" sz="1100" dirty="0" smtClean="0">
                <a:solidFill>
                  <a:schemeClr val="accent6"/>
                </a:solidFill>
              </a:rPr>
              <a:t>　　　　　　　な　　　　　　　　　　　　　　　し　えん　しゃ</a:t>
            </a:r>
            <a:endParaRPr lang="en-US" altLang="ja-JP" sz="1100" dirty="0">
              <a:solidFill>
                <a:schemeClr val="accent6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ja-JP" altLang="en-US" dirty="0" smtClean="0">
                <a:solidFill>
                  <a:schemeClr val="accent6"/>
                </a:solidFill>
              </a:rPr>
              <a:t>　　　慣れていない支援者がまちがって、</a:t>
            </a:r>
            <a:endParaRPr lang="en-US" altLang="ja-JP" dirty="0" smtClean="0">
              <a:solidFill>
                <a:schemeClr val="accent6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ja-JP" altLang="en-US" sz="1100" dirty="0" smtClean="0">
                <a:solidFill>
                  <a:schemeClr val="accent6"/>
                </a:solidFill>
              </a:rPr>
              <a:t>　　　　　　　　　　　　　　　　　　　　　　　 みち　  　と</a:t>
            </a:r>
            <a:r>
              <a:rPr lang="ja-JP" altLang="en-US" sz="1100" dirty="0" err="1" smtClean="0">
                <a:solidFill>
                  <a:schemeClr val="accent6"/>
                </a:solidFill>
              </a:rPr>
              <a:t>お</a:t>
            </a:r>
            <a:endParaRPr lang="en-US" altLang="ja-JP" sz="1100" dirty="0">
              <a:solidFill>
                <a:schemeClr val="accent6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ja-JP" altLang="en-US" dirty="0" smtClean="0">
                <a:solidFill>
                  <a:schemeClr val="accent6"/>
                </a:solidFill>
              </a:rPr>
              <a:t>　　　いつもとちがう道を通ってしまった。</a:t>
            </a:r>
            <a:endParaRPr lang="en-US" altLang="ja-JP" dirty="0" smtClean="0">
              <a:solidFill>
                <a:schemeClr val="accent6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endParaRPr lang="en-US" altLang="ja-JP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ja-JP" altLang="en-US" sz="1100" dirty="0" smtClean="0">
                <a:solidFill>
                  <a:schemeClr val="accent6"/>
                </a:solidFill>
              </a:rPr>
              <a:t>　　　　　　 じ　ぶん　　　　　　　　　　　　　　　　きず　　　　　　　　　　　　　ふせ</a:t>
            </a:r>
            <a:endParaRPr lang="en-US" altLang="ja-JP" sz="1100" dirty="0" smtClean="0">
              <a:solidFill>
                <a:schemeClr val="accent6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ja-JP" altLang="en-US" dirty="0">
                <a:solidFill>
                  <a:schemeClr val="accent6"/>
                </a:solidFill>
              </a:rPr>
              <a:t>　</a:t>
            </a:r>
            <a:r>
              <a:rPr lang="ja-JP" altLang="en-US" dirty="0" smtClean="0">
                <a:solidFill>
                  <a:schemeClr val="accent6"/>
                </a:solidFill>
              </a:rPr>
              <a:t>　</a:t>
            </a:r>
            <a:r>
              <a:rPr lang="ja-JP" altLang="en-US" dirty="0">
                <a:solidFill>
                  <a:schemeClr val="accent6"/>
                </a:solidFill>
              </a:rPr>
              <a:t>　</a:t>
            </a:r>
            <a:r>
              <a:rPr lang="ja-JP" altLang="en-US" dirty="0" smtClean="0">
                <a:solidFill>
                  <a:schemeClr val="accent6"/>
                </a:solidFill>
              </a:rPr>
              <a:t>自分をたたいて、傷つけるのを防ぐために、</a:t>
            </a:r>
            <a:endParaRPr lang="en-US" altLang="ja-JP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ja-JP" altLang="en-US" sz="900" dirty="0" smtClean="0">
                <a:solidFill>
                  <a:schemeClr val="accent6"/>
                </a:solidFill>
              </a:rPr>
              <a:t>　　　　　　　</a:t>
            </a:r>
            <a:r>
              <a:rPr lang="ja-JP" altLang="en-US" sz="1100" dirty="0" smtClean="0">
                <a:solidFill>
                  <a:schemeClr val="accent6"/>
                </a:solidFill>
              </a:rPr>
              <a:t> か ら だ</a:t>
            </a:r>
            <a:endParaRPr lang="en-US" altLang="ja-JP" sz="1100" dirty="0">
              <a:solidFill>
                <a:schemeClr val="accent6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ja-JP" altLang="en-US" dirty="0" smtClean="0">
                <a:solidFill>
                  <a:schemeClr val="accent6"/>
                </a:solidFill>
              </a:rPr>
              <a:t>　　　身体をおさえつけてしまった。</a:t>
            </a:r>
            <a:endParaRPr lang="en-US" altLang="ja-JP" dirty="0">
              <a:solidFill>
                <a:schemeClr val="accent6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3E221-7904-44FE-B6E8-865A1C946A9D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360608" y="978794"/>
            <a:ext cx="8409904" cy="1313645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360607" y="2444894"/>
            <a:ext cx="8409905" cy="394156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036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4859" y="312536"/>
            <a:ext cx="7856113" cy="1280890"/>
          </a:xfrm>
        </p:spPr>
        <p:txBody>
          <a:bodyPr>
            <a:normAutofit/>
          </a:bodyPr>
          <a:lstStyle/>
          <a:p>
            <a:r>
              <a:rPr kumimoji="1" lang="ja-JP" altLang="en-US" sz="1200" dirty="0" smtClean="0"/>
              <a:t>              　　ぎゃく </a:t>
            </a:r>
            <a:r>
              <a:rPr kumimoji="1" lang="ja-JP" altLang="en-US" sz="1200" dirty="0" err="1" smtClean="0"/>
              <a:t>たい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dirty="0" smtClean="0"/>
              <a:t>３　</a:t>
            </a:r>
            <a:r>
              <a:rPr kumimoji="1" lang="ja-JP" altLang="en-US" dirty="0" smtClean="0"/>
              <a:t>虐待がおきないようにするためには？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5276" y="1593426"/>
            <a:ext cx="7031374" cy="4945487"/>
          </a:xfrm>
        </p:spPr>
        <p:txBody>
          <a:bodyPr>
            <a:normAutofit/>
          </a:bodyPr>
          <a:lstStyle/>
          <a:p>
            <a:r>
              <a:rPr kumimoji="1" lang="ja-JP" altLang="en-US" dirty="0" smtClean="0">
                <a:solidFill>
                  <a:schemeClr val="accent1"/>
                </a:solidFill>
              </a:rPr>
              <a:t>たとえば・・・</a:t>
            </a:r>
            <a:r>
              <a:rPr lang="ja-JP" altLang="en-US" dirty="0">
                <a:solidFill>
                  <a:schemeClr val="accent1"/>
                </a:solidFill>
              </a:rPr>
              <a:t>　</a:t>
            </a:r>
            <a:endParaRPr lang="en-US" altLang="ja-JP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kumimoji="1" lang="ja-JP" altLang="en-US" sz="900" dirty="0" smtClean="0"/>
              <a:t>　　</a:t>
            </a:r>
            <a:r>
              <a:rPr kumimoji="1" lang="ja-JP" altLang="en-US" sz="1000" dirty="0" smtClean="0">
                <a:solidFill>
                  <a:schemeClr val="accent6"/>
                </a:solidFill>
              </a:rPr>
              <a:t>                 しょう　                                　　　ひと　　                せ    </a:t>
            </a:r>
            <a:r>
              <a:rPr kumimoji="1" lang="ja-JP" altLang="en-US" sz="1000" dirty="0" err="1" smtClean="0">
                <a:solidFill>
                  <a:schemeClr val="accent6"/>
                </a:solidFill>
              </a:rPr>
              <a:t>わ</a:t>
            </a:r>
            <a:endParaRPr kumimoji="1" lang="en-US" altLang="ja-JP" sz="1000" dirty="0" smtClean="0">
              <a:solidFill>
                <a:schemeClr val="accent6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r>
              <a:rPr kumimoji="1" lang="ja-JP" altLang="en-US" dirty="0">
                <a:solidFill>
                  <a:schemeClr val="accent6"/>
                </a:solidFill>
              </a:rPr>
              <a:t>　</a:t>
            </a:r>
            <a:r>
              <a:rPr kumimoji="1" lang="ja-JP" altLang="en-US" dirty="0" smtClean="0">
                <a:solidFill>
                  <a:schemeClr val="accent6"/>
                </a:solidFill>
              </a:rPr>
              <a:t>○　障がいのある人のお世話をしている</a:t>
            </a:r>
            <a:endParaRPr kumimoji="1" lang="en-US" altLang="ja-JP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ja-JP" altLang="en-US" sz="900" dirty="0" smtClean="0">
                <a:solidFill>
                  <a:schemeClr val="accent6"/>
                </a:solidFill>
              </a:rPr>
              <a:t>　              　</a:t>
            </a:r>
            <a:r>
              <a:rPr lang="ja-JP" altLang="en-US" sz="1000" dirty="0" smtClean="0">
                <a:solidFill>
                  <a:schemeClr val="accent6"/>
                </a:solidFill>
              </a:rPr>
              <a:t>　     　か    ぞく      　　げん  き</a:t>
            </a:r>
            <a:endParaRPr lang="en-US" altLang="ja-JP" sz="1000" dirty="0" smtClean="0">
              <a:solidFill>
                <a:schemeClr val="accent6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ja-JP" altLang="en-US" dirty="0">
                <a:solidFill>
                  <a:schemeClr val="accent6"/>
                </a:solidFill>
              </a:rPr>
              <a:t>　</a:t>
            </a:r>
            <a:r>
              <a:rPr lang="ja-JP" altLang="en-US" dirty="0" smtClean="0">
                <a:solidFill>
                  <a:schemeClr val="accent6"/>
                </a:solidFill>
              </a:rPr>
              <a:t>　　ご家族が元気になるまで、</a:t>
            </a:r>
            <a:endParaRPr lang="en-US" altLang="ja-JP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kumimoji="1" lang="ja-JP" altLang="en-US" sz="900" dirty="0" smtClean="0">
                <a:solidFill>
                  <a:schemeClr val="accent6"/>
                </a:solidFill>
              </a:rPr>
              <a:t>　　　　　　</a:t>
            </a:r>
            <a:r>
              <a:rPr kumimoji="1" lang="ja-JP" altLang="en-US" sz="1000" dirty="0" smtClean="0">
                <a:solidFill>
                  <a:schemeClr val="accent6"/>
                </a:solidFill>
              </a:rPr>
              <a:t>                                  あいだ  　しょう　　                                       ひと　     </a:t>
            </a:r>
            <a:r>
              <a:rPr kumimoji="1" lang="ja-JP" altLang="en-US" sz="1000" dirty="0" err="1" smtClean="0">
                <a:solidFill>
                  <a:schemeClr val="accent6"/>
                </a:solidFill>
              </a:rPr>
              <a:t>あず</a:t>
            </a:r>
            <a:endParaRPr kumimoji="1" lang="en-US" altLang="ja-JP" sz="1000" dirty="0" smtClean="0">
              <a:solidFill>
                <a:schemeClr val="accent6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r>
              <a:rPr kumimoji="1" lang="ja-JP" altLang="en-US" dirty="0">
                <a:solidFill>
                  <a:schemeClr val="accent6"/>
                </a:solidFill>
              </a:rPr>
              <a:t>　</a:t>
            </a:r>
            <a:r>
              <a:rPr kumimoji="1" lang="ja-JP" altLang="en-US" dirty="0" smtClean="0">
                <a:solidFill>
                  <a:schemeClr val="accent6"/>
                </a:solidFill>
              </a:rPr>
              <a:t>　　すこしの間、障がいのある人を</a:t>
            </a:r>
            <a:r>
              <a:rPr lang="ja-JP" altLang="en-US" dirty="0" smtClean="0">
                <a:solidFill>
                  <a:schemeClr val="accent6"/>
                </a:solidFill>
              </a:rPr>
              <a:t>預かってもらいます。</a:t>
            </a:r>
            <a:endParaRPr lang="en-US" altLang="ja-JP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en-US" altLang="ja-JP" sz="900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ja-JP" altLang="en-US" sz="900" dirty="0">
                <a:solidFill>
                  <a:schemeClr val="accent6"/>
                </a:solidFill>
              </a:rPr>
              <a:t>　</a:t>
            </a:r>
            <a:r>
              <a:rPr lang="ja-JP" altLang="en-US" sz="900" dirty="0" smtClean="0">
                <a:solidFill>
                  <a:schemeClr val="accent6"/>
                </a:solidFill>
              </a:rPr>
              <a:t>　　　　　　</a:t>
            </a:r>
            <a:r>
              <a:rPr lang="ja-JP" altLang="en-US" sz="1000" dirty="0" smtClean="0">
                <a:solidFill>
                  <a:schemeClr val="accent6"/>
                </a:solidFill>
              </a:rPr>
              <a:t>　　　　             　　　しょう　　                  　　　　　　　ひと　</a:t>
            </a:r>
            <a:r>
              <a:rPr lang="ja-JP" altLang="en-US" sz="900" dirty="0" smtClean="0">
                <a:solidFill>
                  <a:schemeClr val="accent6"/>
                </a:solidFill>
              </a:rPr>
              <a:t>　　　</a:t>
            </a:r>
            <a:endParaRPr kumimoji="1" lang="en-US" altLang="ja-JP" sz="900" dirty="0">
              <a:solidFill>
                <a:schemeClr val="accent6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ja-JP" altLang="en-US" dirty="0" smtClean="0">
                <a:solidFill>
                  <a:schemeClr val="accent6"/>
                </a:solidFill>
              </a:rPr>
              <a:t>　○　そして、障がいのある人が、</a:t>
            </a:r>
            <a:endParaRPr lang="en-US" altLang="ja-JP" dirty="0" smtClean="0">
              <a:solidFill>
                <a:schemeClr val="accent6"/>
              </a:solidFill>
            </a:endParaRPr>
          </a:p>
          <a:p>
            <a:pPr marL="0" indent="0">
              <a:lnSpc>
                <a:spcPct val="0"/>
              </a:lnSpc>
              <a:spcBef>
                <a:spcPts val="1200"/>
              </a:spcBef>
              <a:buNone/>
            </a:pPr>
            <a:r>
              <a:rPr lang="ja-JP" altLang="en-US" dirty="0">
                <a:solidFill>
                  <a:schemeClr val="accent6"/>
                </a:solidFill>
              </a:rPr>
              <a:t>　</a:t>
            </a:r>
            <a:r>
              <a:rPr lang="ja-JP" altLang="en-US" dirty="0" smtClean="0">
                <a:solidFill>
                  <a:schemeClr val="accent6"/>
                </a:solidFill>
              </a:rPr>
              <a:t>　</a:t>
            </a:r>
            <a:r>
              <a:rPr lang="ja-JP" altLang="en-US" sz="900" dirty="0" smtClean="0">
                <a:solidFill>
                  <a:schemeClr val="accent6"/>
                </a:solidFill>
              </a:rPr>
              <a:t>　     　</a:t>
            </a:r>
            <a:r>
              <a:rPr lang="ja-JP" altLang="en-US" sz="1000" dirty="0" smtClean="0">
                <a:solidFill>
                  <a:schemeClr val="accent6"/>
                </a:solidFill>
              </a:rPr>
              <a:t>　　 か   ぞく        　いっ しょ        　　く　                       　ほう　ほう　　        　　　　　　  し　ちょ う そん　          </a:t>
            </a:r>
            <a:endParaRPr lang="en-US" altLang="ja-JP" sz="1000" dirty="0" smtClean="0">
              <a:solidFill>
                <a:schemeClr val="accent6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r>
              <a:rPr kumimoji="1" lang="ja-JP" altLang="en-US" dirty="0">
                <a:solidFill>
                  <a:schemeClr val="accent6"/>
                </a:solidFill>
              </a:rPr>
              <a:t>　</a:t>
            </a:r>
            <a:r>
              <a:rPr kumimoji="1" lang="ja-JP" altLang="en-US" dirty="0" smtClean="0">
                <a:solidFill>
                  <a:schemeClr val="accent6"/>
                </a:solidFill>
              </a:rPr>
              <a:t>　　ご家族と一緒に暮らせる方法などを、市町村や、</a:t>
            </a:r>
            <a:endParaRPr kumimoji="1" lang="en-US" altLang="ja-JP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altLang="ja-JP" sz="900" dirty="0" smtClean="0">
                <a:solidFill>
                  <a:schemeClr val="accent6"/>
                </a:solidFill>
              </a:rPr>
              <a:t>             </a:t>
            </a:r>
            <a:r>
              <a:rPr lang="ja-JP" altLang="en-US" sz="900" dirty="0" smtClean="0">
                <a:solidFill>
                  <a:schemeClr val="accent6"/>
                </a:solidFill>
              </a:rPr>
              <a:t>　　</a:t>
            </a:r>
            <a:r>
              <a:rPr lang="en-US" altLang="ja-JP" sz="900" dirty="0" smtClean="0">
                <a:solidFill>
                  <a:schemeClr val="accent6"/>
                </a:solidFill>
              </a:rPr>
              <a:t>  </a:t>
            </a:r>
            <a:r>
              <a:rPr lang="ja-JP" altLang="en-US" sz="1000" dirty="0" smtClean="0">
                <a:solidFill>
                  <a:schemeClr val="accent6"/>
                </a:solidFill>
              </a:rPr>
              <a:t>そう だん     し    えん　    　　し   </a:t>
            </a:r>
            <a:r>
              <a:rPr lang="ja-JP" altLang="en-US" sz="1000" dirty="0" err="1" smtClean="0">
                <a:solidFill>
                  <a:schemeClr val="accent6"/>
                </a:solidFill>
              </a:rPr>
              <a:t>ご</a:t>
            </a:r>
            <a:r>
              <a:rPr lang="ja-JP" altLang="en-US" sz="1000" dirty="0" smtClean="0">
                <a:solidFill>
                  <a:schemeClr val="accent6"/>
                </a:solidFill>
              </a:rPr>
              <a:t>と　　            　　　　　　　 　ひと　　                  　 いっ   しょ　     かんが</a:t>
            </a:r>
            <a:endParaRPr lang="en-US" altLang="ja-JP" sz="1000" dirty="0">
              <a:solidFill>
                <a:schemeClr val="accent6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r>
              <a:rPr kumimoji="1" lang="ja-JP" altLang="en-US" dirty="0" smtClean="0">
                <a:solidFill>
                  <a:schemeClr val="accent6"/>
                </a:solidFill>
              </a:rPr>
              <a:t>         相談支援の仕事をしている人など</a:t>
            </a:r>
            <a:r>
              <a:rPr lang="ja-JP" altLang="en-US" dirty="0">
                <a:solidFill>
                  <a:schemeClr val="accent6"/>
                </a:solidFill>
              </a:rPr>
              <a:t>が</a:t>
            </a:r>
            <a:r>
              <a:rPr kumimoji="1" lang="ja-JP" altLang="en-US" dirty="0" smtClean="0">
                <a:solidFill>
                  <a:schemeClr val="accent6"/>
                </a:solidFill>
              </a:rPr>
              <a:t>一緒に考え</a:t>
            </a:r>
            <a:r>
              <a:rPr lang="ja-JP" altLang="en-US" dirty="0" smtClean="0">
                <a:solidFill>
                  <a:schemeClr val="accent6"/>
                </a:solidFill>
              </a:rPr>
              <a:t>て、</a:t>
            </a:r>
            <a:endParaRPr lang="en-US" altLang="ja-JP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ja-JP" altLang="en-US" sz="900" dirty="0">
                <a:solidFill>
                  <a:schemeClr val="accent6"/>
                </a:solidFill>
              </a:rPr>
              <a:t>　</a:t>
            </a:r>
            <a:r>
              <a:rPr lang="ja-JP" altLang="en-US" sz="900" dirty="0" smtClean="0">
                <a:solidFill>
                  <a:schemeClr val="accent6"/>
                </a:solidFill>
              </a:rPr>
              <a:t>　　　　　   </a:t>
            </a:r>
            <a:r>
              <a:rPr lang="ja-JP" altLang="en-US" sz="1000" dirty="0" smtClean="0">
                <a:solidFill>
                  <a:schemeClr val="accent6"/>
                </a:solidFill>
              </a:rPr>
              <a:t>ひつ  よう      　　し    えん     　　</a:t>
            </a:r>
            <a:r>
              <a:rPr lang="ja-JP" altLang="en-US" sz="1000" dirty="0" err="1" smtClean="0">
                <a:solidFill>
                  <a:schemeClr val="accent6"/>
                </a:solidFill>
              </a:rPr>
              <a:t>う</a:t>
            </a:r>
            <a:endParaRPr kumimoji="1" lang="en-US" altLang="ja-JP" sz="1000" dirty="0">
              <a:solidFill>
                <a:schemeClr val="accent6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ja-JP" altLang="en-US" dirty="0" smtClean="0">
                <a:solidFill>
                  <a:schemeClr val="accent6"/>
                </a:solidFill>
              </a:rPr>
              <a:t>　　　必要な支援を受けられるようにします。</a:t>
            </a:r>
            <a:endParaRPr kumimoji="1" lang="en-US" altLang="ja-JP" dirty="0" smtClean="0">
              <a:solidFill>
                <a:schemeClr val="accent6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3E221-7904-44FE-B6E8-865A1C946A9D}" type="slidenum">
              <a:rPr kumimoji="1" lang="ja-JP" altLang="en-US" smtClean="0"/>
              <a:t>11</a:t>
            </a:fld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499" y="3548076"/>
            <a:ext cx="2539003" cy="262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57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950" y="1777285"/>
            <a:ext cx="2613726" cy="2702986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561910" y="3853299"/>
            <a:ext cx="5835670" cy="22770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61910" y="441879"/>
            <a:ext cx="6612547" cy="5688466"/>
          </a:xfrm>
        </p:spPr>
        <p:txBody>
          <a:bodyPr>
            <a:normAutofit lnSpcReduction="10000"/>
          </a:bodyPr>
          <a:lstStyle/>
          <a:p>
            <a:r>
              <a:rPr kumimoji="1" lang="ja-JP" altLang="en-US" dirty="0" smtClean="0">
                <a:solidFill>
                  <a:schemeClr val="accent1"/>
                </a:solidFill>
              </a:rPr>
              <a:t>たとえば・・・</a:t>
            </a:r>
            <a:endParaRPr kumimoji="1" lang="en-US" altLang="ja-JP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ja-JP" altLang="en-US" dirty="0" smtClean="0">
                <a:solidFill>
                  <a:schemeClr val="accent1"/>
                </a:solidFill>
              </a:rPr>
              <a:t>　</a:t>
            </a:r>
            <a:endParaRPr lang="en-US" altLang="ja-JP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kumimoji="1" lang="ja-JP" altLang="en-US" sz="900" dirty="0" smtClean="0">
                <a:solidFill>
                  <a:schemeClr val="accent6"/>
                </a:solidFill>
              </a:rPr>
              <a:t>                     </a:t>
            </a:r>
            <a:r>
              <a:rPr kumimoji="1" lang="ja-JP" altLang="en-US" sz="1000" dirty="0" smtClean="0">
                <a:solidFill>
                  <a:schemeClr val="accent6"/>
                </a:solidFill>
              </a:rPr>
              <a:t>し   せつ　       しょく いん</a:t>
            </a:r>
            <a:endParaRPr kumimoji="1" lang="en-US" altLang="ja-JP" sz="1000" dirty="0" smtClean="0">
              <a:solidFill>
                <a:schemeClr val="accent6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r>
              <a:rPr kumimoji="1" lang="ja-JP" altLang="en-US" dirty="0" smtClean="0">
                <a:solidFill>
                  <a:schemeClr val="accent6"/>
                </a:solidFill>
              </a:rPr>
              <a:t>○　施設の職員が、</a:t>
            </a:r>
            <a:endParaRPr kumimoji="1" lang="en-US" altLang="ja-JP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ja-JP" altLang="en-US" sz="900" dirty="0" smtClean="0">
                <a:solidFill>
                  <a:schemeClr val="accent6"/>
                </a:solidFill>
              </a:rPr>
              <a:t>             　</a:t>
            </a:r>
            <a:r>
              <a:rPr lang="ja-JP" altLang="en-US" sz="1000" dirty="0" smtClean="0">
                <a:solidFill>
                  <a:schemeClr val="accent6"/>
                </a:solidFill>
              </a:rPr>
              <a:t>  こう   どう しょう　　　　　　　　　            　　</a:t>
            </a:r>
            <a:r>
              <a:rPr lang="ja-JP" altLang="en-US" sz="1000" dirty="0">
                <a:solidFill>
                  <a:schemeClr val="accent6"/>
                </a:solidFill>
              </a:rPr>
              <a:t>ひと</a:t>
            </a:r>
            <a:r>
              <a:rPr lang="ja-JP" altLang="en-US" sz="1000" dirty="0" smtClean="0">
                <a:solidFill>
                  <a:schemeClr val="accent6"/>
                </a:solidFill>
              </a:rPr>
              <a:t>　　　</a:t>
            </a:r>
            <a:r>
              <a:rPr lang="ja-JP" altLang="en-US" sz="1000" dirty="0">
                <a:solidFill>
                  <a:schemeClr val="accent6"/>
                </a:solidFill>
              </a:rPr>
              <a:t>　</a:t>
            </a:r>
            <a:r>
              <a:rPr lang="ja-JP" altLang="en-US" sz="1000" dirty="0" smtClean="0">
                <a:solidFill>
                  <a:schemeClr val="accent6"/>
                </a:solidFill>
              </a:rPr>
              <a:t>         し  　えん　       ほう   ほう　  　べん きょう</a:t>
            </a:r>
            <a:endParaRPr lang="en-US" altLang="ja-JP" sz="1000" dirty="0" smtClean="0">
              <a:solidFill>
                <a:schemeClr val="accent6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ja-JP" altLang="en-US" dirty="0">
                <a:solidFill>
                  <a:schemeClr val="accent6"/>
                </a:solidFill>
              </a:rPr>
              <a:t> </a:t>
            </a:r>
            <a:r>
              <a:rPr lang="ja-JP" altLang="en-US" dirty="0" smtClean="0">
                <a:solidFill>
                  <a:schemeClr val="accent6"/>
                </a:solidFill>
              </a:rPr>
              <a:t>　　行動障がいのある人への支援の方法を</a:t>
            </a:r>
            <a:r>
              <a:rPr kumimoji="1" lang="ja-JP" altLang="en-US" dirty="0" smtClean="0">
                <a:solidFill>
                  <a:schemeClr val="accent6"/>
                </a:solidFill>
              </a:rPr>
              <a:t>勉強して、</a:t>
            </a:r>
            <a:endParaRPr kumimoji="1" lang="en-US" altLang="ja-JP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ja-JP" altLang="en-US" sz="900" dirty="0" smtClean="0">
                <a:solidFill>
                  <a:schemeClr val="accent6"/>
                </a:solidFill>
              </a:rPr>
              <a:t>　       　</a:t>
            </a:r>
            <a:r>
              <a:rPr lang="ja-JP" altLang="en-US" sz="1000" dirty="0" smtClean="0">
                <a:solidFill>
                  <a:schemeClr val="accent6"/>
                </a:solidFill>
              </a:rPr>
              <a:t>    しょう　　　                                   ひと　　　  こう　</a:t>
            </a:r>
            <a:r>
              <a:rPr lang="ja-JP" altLang="en-US" sz="1000" dirty="0" err="1" smtClean="0">
                <a:solidFill>
                  <a:schemeClr val="accent6"/>
                </a:solidFill>
              </a:rPr>
              <a:t>ふん</a:t>
            </a:r>
            <a:endParaRPr lang="en-US" altLang="ja-JP" sz="1000" dirty="0">
              <a:solidFill>
                <a:schemeClr val="accent6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r>
              <a:rPr kumimoji="1" lang="ja-JP" altLang="en-US" dirty="0" smtClean="0">
                <a:solidFill>
                  <a:schemeClr val="accent6"/>
                </a:solidFill>
              </a:rPr>
              <a:t> 　　障がいのある人が興奮</a:t>
            </a:r>
            <a:r>
              <a:rPr lang="ja-JP" altLang="en-US" dirty="0" smtClean="0">
                <a:solidFill>
                  <a:schemeClr val="accent6"/>
                </a:solidFill>
              </a:rPr>
              <a:t>してケガ</a:t>
            </a:r>
            <a:r>
              <a:rPr kumimoji="1" lang="ja-JP" altLang="en-US" dirty="0" smtClean="0">
                <a:solidFill>
                  <a:schemeClr val="accent6"/>
                </a:solidFill>
              </a:rPr>
              <a:t>をしないよう、</a:t>
            </a:r>
            <a:endParaRPr kumimoji="1" lang="en-US" altLang="ja-JP" dirty="0" smtClean="0">
              <a:solidFill>
                <a:schemeClr val="accent6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ja-JP" altLang="en-US" sz="900" dirty="0" smtClean="0">
                <a:solidFill>
                  <a:schemeClr val="accent6"/>
                </a:solidFill>
              </a:rPr>
              <a:t>　            　</a:t>
            </a:r>
            <a:r>
              <a:rPr lang="ja-JP" altLang="en-US" sz="1000" dirty="0" smtClean="0">
                <a:solidFill>
                  <a:schemeClr val="accent6"/>
                </a:solidFill>
              </a:rPr>
              <a:t>　　　 　　ひと　        　　　　　　　　　し     えん</a:t>
            </a:r>
            <a:endParaRPr lang="en-US" altLang="ja-JP" sz="1000" dirty="0">
              <a:solidFill>
                <a:schemeClr val="accent6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r>
              <a:rPr kumimoji="1" lang="ja-JP" altLang="en-US" dirty="0" smtClean="0">
                <a:solidFill>
                  <a:schemeClr val="accent6"/>
                </a:solidFill>
              </a:rPr>
              <a:t> 　　その人にあった支援をできるようにします</a:t>
            </a:r>
            <a:r>
              <a:rPr lang="ja-JP" altLang="en-US" dirty="0" smtClean="0">
                <a:solidFill>
                  <a:schemeClr val="accent6"/>
                </a:solidFill>
              </a:rPr>
              <a:t>。</a:t>
            </a:r>
            <a:endParaRPr lang="en-US" altLang="ja-JP" dirty="0" smtClean="0">
              <a:solidFill>
                <a:schemeClr val="accent6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endParaRPr lang="en-US" altLang="ja-JP" dirty="0" smtClean="0">
              <a:solidFill>
                <a:schemeClr val="accent6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endParaRPr lang="en-US" altLang="ja-JP" dirty="0"/>
          </a:p>
          <a:p>
            <a:pPr marL="0" indent="0">
              <a:spcBef>
                <a:spcPts val="300"/>
              </a:spcBef>
              <a:buNone/>
            </a:pPr>
            <a:endParaRPr lang="en-US" altLang="ja-JP" dirty="0" smtClean="0"/>
          </a:p>
          <a:p>
            <a:pPr marL="0" indent="0">
              <a:spcBef>
                <a:spcPts val="300"/>
              </a:spcBef>
              <a:buNone/>
            </a:pPr>
            <a:r>
              <a:rPr lang="ja-JP" altLang="en-US" sz="1000" dirty="0" smtClean="0"/>
              <a:t>　</a:t>
            </a:r>
            <a:endParaRPr lang="en-US" altLang="ja-JP" dirty="0" smtClean="0"/>
          </a:p>
          <a:p>
            <a:pPr marL="0" indent="0">
              <a:spcBef>
                <a:spcPts val="300"/>
              </a:spcBef>
              <a:buNone/>
            </a:pPr>
            <a:r>
              <a:rPr lang="ja-JP" altLang="en-US" sz="1000" dirty="0" smtClean="0"/>
              <a:t> 　 </a:t>
            </a:r>
            <a:r>
              <a:rPr lang="ja-JP" altLang="en-US" sz="1000" dirty="0" smtClean="0">
                <a:solidFill>
                  <a:schemeClr val="accent6"/>
                </a:solidFill>
              </a:rPr>
              <a:t>れい          　　 おと　       びんかん　       ひと　　           しず　　　         　ば    しょ　   　 よう     </a:t>
            </a:r>
            <a:r>
              <a:rPr lang="ja-JP" altLang="en-US" sz="1000" dirty="0" err="1" smtClean="0">
                <a:solidFill>
                  <a:schemeClr val="accent6"/>
                </a:solidFill>
              </a:rPr>
              <a:t>い</a:t>
            </a:r>
            <a:endParaRPr lang="en-US" altLang="ja-JP" sz="1000" dirty="0">
              <a:solidFill>
                <a:schemeClr val="accent6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ja-JP" altLang="en-US" dirty="0" smtClean="0">
                <a:solidFill>
                  <a:schemeClr val="accent6"/>
                </a:solidFill>
              </a:rPr>
              <a:t>（例）　・音に敏感な人に、静かな場所を用意する</a:t>
            </a:r>
            <a:endParaRPr lang="en-US" altLang="ja-JP" dirty="0" smtClean="0">
              <a:solidFill>
                <a:schemeClr val="accent6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ja-JP" altLang="en-US" sz="1000" dirty="0" smtClean="0">
                <a:solidFill>
                  <a:schemeClr val="accent6"/>
                </a:solidFill>
              </a:rPr>
              <a:t>　　　　　　　　        　も　じ　　　　　　　　                   　   り    かい   　  むず</a:t>
            </a:r>
            <a:r>
              <a:rPr lang="ja-JP" altLang="en-US" sz="1000" dirty="0" err="1" smtClean="0">
                <a:solidFill>
                  <a:schemeClr val="accent6"/>
                </a:solidFill>
              </a:rPr>
              <a:t>か</a:t>
            </a:r>
            <a:r>
              <a:rPr lang="ja-JP" altLang="en-US" sz="1000" dirty="0" smtClean="0">
                <a:solidFill>
                  <a:schemeClr val="accent6"/>
                </a:solidFill>
              </a:rPr>
              <a:t>    　     　ひと</a:t>
            </a:r>
            <a:endParaRPr lang="en-US" altLang="ja-JP" sz="1000" dirty="0" smtClean="0">
              <a:solidFill>
                <a:schemeClr val="accent6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ja-JP" altLang="en-US" dirty="0" smtClean="0">
                <a:solidFill>
                  <a:schemeClr val="accent6"/>
                </a:solidFill>
              </a:rPr>
              <a:t>　　　　・文字やことばの理解が難しい人に、</a:t>
            </a:r>
            <a:endParaRPr lang="en-US" altLang="ja-JP" dirty="0" smtClean="0">
              <a:solidFill>
                <a:schemeClr val="accent6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ja-JP" altLang="en-US" sz="1000" dirty="0" smtClean="0">
                <a:solidFill>
                  <a:schemeClr val="accent6"/>
                </a:solidFill>
              </a:rPr>
              <a:t>　　　　                      え   </a:t>
            </a:r>
            <a:r>
              <a:rPr lang="ja-JP" altLang="en-US" sz="1000" dirty="0">
                <a:solidFill>
                  <a:schemeClr val="accent6"/>
                </a:solidFill>
              </a:rPr>
              <a:t> </a:t>
            </a:r>
            <a:r>
              <a:rPr lang="ja-JP" altLang="en-US" sz="1000" dirty="0" smtClean="0">
                <a:solidFill>
                  <a:schemeClr val="accent6"/>
                </a:solidFill>
              </a:rPr>
              <a:t>                                 よ   </a:t>
            </a:r>
            <a:r>
              <a:rPr lang="ja-JP" altLang="en-US" sz="1000" dirty="0" err="1" smtClean="0">
                <a:solidFill>
                  <a:schemeClr val="accent6"/>
                </a:solidFill>
              </a:rPr>
              <a:t>てい</a:t>
            </a:r>
            <a:endParaRPr lang="en-US" altLang="ja-JP" sz="1000" dirty="0" smtClean="0">
              <a:solidFill>
                <a:schemeClr val="accent6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ja-JP" altLang="en-US" dirty="0">
                <a:solidFill>
                  <a:schemeClr val="accent6"/>
                </a:solidFill>
              </a:rPr>
              <a:t>　</a:t>
            </a:r>
            <a:r>
              <a:rPr lang="ja-JP" altLang="en-US" dirty="0" smtClean="0">
                <a:solidFill>
                  <a:schemeClr val="accent6"/>
                </a:solidFill>
              </a:rPr>
              <a:t>　　　　絵カードで予定をおしらせする</a:t>
            </a:r>
            <a:endParaRPr lang="en-US" altLang="ja-JP" dirty="0" smtClean="0">
              <a:solidFill>
                <a:schemeClr val="accent6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3E221-7904-44FE-B6E8-865A1C946A9D}" type="slidenum">
              <a:rPr kumimoji="1" lang="ja-JP" altLang="en-US" smtClean="0"/>
              <a:t>12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0705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5201" y="329900"/>
            <a:ext cx="7198799" cy="1280890"/>
          </a:xfrm>
        </p:spPr>
        <p:txBody>
          <a:bodyPr>
            <a:normAutofit fontScale="90000"/>
          </a:bodyPr>
          <a:lstStyle/>
          <a:p>
            <a:r>
              <a:rPr kumimoji="1" lang="ja-JP" altLang="en-US" sz="1200" dirty="0" smtClean="0"/>
              <a:t> ぎゃく </a:t>
            </a:r>
            <a:r>
              <a:rPr kumimoji="1" lang="ja-JP" altLang="en-US" sz="1200" dirty="0" err="1" smtClean="0"/>
              <a:t>たい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虐待がおきないようにしたり、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sz="1200" dirty="0" smtClean="0"/>
              <a:t> </a:t>
            </a:r>
            <a:r>
              <a:rPr kumimoji="1" lang="ja-JP" altLang="en-US" sz="1200" dirty="0" smtClean="0"/>
              <a:t>ぎゃくたい　　　          たい  おう</a:t>
            </a:r>
            <a:r>
              <a:rPr lang="en-US" altLang="ja-JP" sz="1200" dirty="0"/>
              <a:t/>
            </a:r>
            <a:br>
              <a:rPr lang="en-US" altLang="ja-JP" sz="1200" dirty="0"/>
            </a:br>
            <a:r>
              <a:rPr kumimoji="1" lang="ja-JP" altLang="en-US" dirty="0" smtClean="0"/>
              <a:t>虐待に対応するためのしくみ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24739" y="2056093"/>
            <a:ext cx="5975306" cy="46653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900" dirty="0" smtClean="0"/>
              <a:t>　　</a:t>
            </a:r>
            <a:r>
              <a:rPr lang="ja-JP" altLang="en-US" sz="900" b="1" dirty="0" smtClean="0"/>
              <a:t>しょう  が</a:t>
            </a:r>
            <a:r>
              <a:rPr lang="ja-JP" altLang="en-US" sz="900" b="1" dirty="0" err="1" smtClean="0"/>
              <a:t>い</a:t>
            </a:r>
            <a:r>
              <a:rPr lang="ja-JP" altLang="en-US" sz="900" b="1" dirty="0" smtClean="0"/>
              <a:t>   しゃ    ぎゃく たい ぼう    し     ほう        </a:t>
            </a:r>
            <a:r>
              <a:rPr lang="ja-JP" altLang="en-US" sz="900" dirty="0" smtClean="0"/>
              <a:t>　　 くに　       　　せい  </a:t>
            </a:r>
            <a:r>
              <a:rPr lang="ja-JP" altLang="en-US" sz="900" dirty="0" err="1" smtClean="0"/>
              <a:t>ど</a:t>
            </a:r>
            <a:endParaRPr lang="en-US" altLang="ja-JP" sz="900" dirty="0" smtClean="0"/>
          </a:p>
          <a:p>
            <a:pPr>
              <a:spcBef>
                <a:spcPts val="300"/>
              </a:spcBef>
            </a:pPr>
            <a:r>
              <a:rPr lang="ja-JP" altLang="en-US" b="1" dirty="0" smtClean="0"/>
              <a:t>障害者虐待防止法</a:t>
            </a:r>
            <a:r>
              <a:rPr lang="ja-JP" altLang="en-US" dirty="0" smtClean="0"/>
              <a:t>　（国の制度）</a:t>
            </a:r>
            <a:endParaRPr lang="en-US" altLang="ja-JP" dirty="0" smtClean="0"/>
          </a:p>
          <a:p>
            <a:pPr marL="0" indent="0">
              <a:spcBef>
                <a:spcPts val="300"/>
              </a:spcBef>
              <a:buNone/>
            </a:pPr>
            <a:endParaRPr lang="en-US" altLang="ja-JP" sz="800" dirty="0" smtClean="0"/>
          </a:p>
          <a:p>
            <a:pPr marL="0" indent="0">
              <a:spcBef>
                <a:spcPts val="300"/>
              </a:spcBef>
              <a:buNone/>
            </a:pPr>
            <a:r>
              <a:rPr lang="ja-JP" altLang="en-US" sz="800" dirty="0" smtClean="0"/>
              <a:t>　　　　　　　</a:t>
            </a:r>
            <a:r>
              <a:rPr lang="ja-JP" altLang="en-US" sz="800" dirty="0" smtClean="0">
                <a:solidFill>
                  <a:schemeClr val="accent1"/>
                </a:solidFill>
              </a:rPr>
              <a:t>         つう    ほう　   ぎ     　</a:t>
            </a:r>
            <a:r>
              <a:rPr lang="ja-JP" altLang="en-US" sz="800" dirty="0" err="1" smtClean="0">
                <a:solidFill>
                  <a:schemeClr val="accent1"/>
                </a:solidFill>
              </a:rPr>
              <a:t>む</a:t>
            </a:r>
            <a:endParaRPr lang="en-US" altLang="ja-JP" sz="800" dirty="0">
              <a:solidFill>
                <a:schemeClr val="accent1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ja-JP" altLang="en-US" dirty="0">
                <a:solidFill>
                  <a:schemeClr val="accent1"/>
                </a:solidFill>
              </a:rPr>
              <a:t>　</a:t>
            </a:r>
            <a:r>
              <a:rPr lang="ja-JP" altLang="en-US" dirty="0" smtClean="0"/>
              <a:t>○</a:t>
            </a:r>
            <a:r>
              <a:rPr lang="ja-JP" altLang="en-US" dirty="0" smtClean="0">
                <a:solidFill>
                  <a:schemeClr val="accent1"/>
                </a:solidFill>
              </a:rPr>
              <a:t>　通報義務</a:t>
            </a:r>
            <a:endParaRPr lang="en-US" altLang="ja-JP" dirty="0" smtClean="0">
              <a:solidFill>
                <a:schemeClr val="accent1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endParaRPr lang="en-US" altLang="ja-JP" sz="900" dirty="0" smtClean="0"/>
          </a:p>
          <a:p>
            <a:pPr marL="0" indent="0">
              <a:spcBef>
                <a:spcPts val="300"/>
              </a:spcBef>
              <a:buNone/>
            </a:pPr>
            <a:r>
              <a:rPr lang="ja-JP" altLang="en-US" sz="900" dirty="0" smtClean="0"/>
              <a:t>　　　　　　       しょう　　              　しゃ　　           　　</a:t>
            </a:r>
            <a:r>
              <a:rPr lang="ja-JP" altLang="en-US" sz="900" dirty="0" smtClean="0">
                <a:solidFill>
                  <a:schemeClr val="accent1"/>
                </a:solidFill>
              </a:rPr>
              <a:t>ぎゃくたい　           きん   し</a:t>
            </a:r>
            <a:endParaRPr lang="en-US" altLang="ja-JP" sz="900" dirty="0" smtClean="0">
              <a:solidFill>
                <a:schemeClr val="accent1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ja-JP" altLang="en-US" dirty="0" smtClean="0"/>
              <a:t>　○　</a:t>
            </a:r>
            <a:r>
              <a:rPr lang="ja-JP" altLang="en-US" dirty="0" err="1" smtClean="0"/>
              <a:t>障がい</a:t>
            </a:r>
            <a:r>
              <a:rPr lang="ja-JP" altLang="en-US" dirty="0" smtClean="0"/>
              <a:t>者への</a:t>
            </a:r>
            <a:r>
              <a:rPr lang="ja-JP" altLang="en-US" dirty="0" smtClean="0">
                <a:solidFill>
                  <a:schemeClr val="accent1"/>
                </a:solidFill>
              </a:rPr>
              <a:t>虐待の禁止</a:t>
            </a:r>
            <a:endParaRPr lang="en-US" altLang="ja-JP" dirty="0" smtClean="0">
              <a:solidFill>
                <a:schemeClr val="accent1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endParaRPr lang="en-US" altLang="ja-JP" sz="800" dirty="0" smtClean="0"/>
          </a:p>
          <a:p>
            <a:pPr marL="0" indent="0">
              <a:spcBef>
                <a:spcPts val="300"/>
              </a:spcBef>
              <a:buNone/>
            </a:pPr>
            <a:r>
              <a:rPr lang="ja-JP" altLang="en-US" sz="900" dirty="0"/>
              <a:t>　</a:t>
            </a:r>
            <a:r>
              <a:rPr lang="ja-JP" altLang="en-US" sz="900" dirty="0" smtClean="0"/>
              <a:t>　　　　　        よう     ご     しゃ</a:t>
            </a:r>
            <a:endParaRPr lang="en-US" altLang="ja-JP" sz="900" dirty="0"/>
          </a:p>
          <a:p>
            <a:pPr marL="0" indent="0">
              <a:spcBef>
                <a:spcPts val="300"/>
              </a:spcBef>
              <a:buNone/>
            </a:pPr>
            <a:r>
              <a:rPr lang="ja-JP" altLang="en-US" dirty="0" smtClean="0"/>
              <a:t>　○　養護者、</a:t>
            </a:r>
            <a:endParaRPr lang="en-US" altLang="ja-JP" dirty="0" smtClean="0"/>
          </a:p>
          <a:p>
            <a:pPr marL="0" indent="0">
              <a:spcBef>
                <a:spcPts val="300"/>
              </a:spcBef>
              <a:buNone/>
            </a:pPr>
            <a:r>
              <a:rPr lang="ja-JP" altLang="en-US" sz="900" dirty="0"/>
              <a:t>　</a:t>
            </a:r>
            <a:r>
              <a:rPr lang="ja-JP" altLang="en-US" sz="900" dirty="0" smtClean="0"/>
              <a:t>　　　　　    　 しせつ  　　　　 しょく　いん　</a:t>
            </a:r>
            <a:r>
              <a:rPr lang="ja-JP" altLang="en-US" sz="900" dirty="0"/>
              <a:t>など</a:t>
            </a:r>
            <a:endParaRPr lang="en-US" altLang="ja-JP" sz="900" dirty="0" smtClean="0"/>
          </a:p>
          <a:p>
            <a:pPr marL="0" indent="0">
              <a:spcBef>
                <a:spcPts val="300"/>
              </a:spcBef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施設の職員等、</a:t>
            </a:r>
            <a:endParaRPr lang="en-US" altLang="ja-JP" dirty="0" smtClean="0"/>
          </a:p>
          <a:p>
            <a:pPr marL="0" indent="0">
              <a:spcBef>
                <a:spcPts val="300"/>
              </a:spcBef>
              <a:buNone/>
            </a:pPr>
            <a:r>
              <a:rPr lang="ja-JP" altLang="en-US" sz="800" dirty="0"/>
              <a:t>　</a:t>
            </a:r>
            <a:r>
              <a:rPr lang="ja-JP" altLang="en-US" sz="800" dirty="0" smtClean="0"/>
              <a:t>　               　　し　　　よう　　しゃ</a:t>
            </a:r>
            <a:endParaRPr lang="en-US" altLang="ja-JP" sz="800" dirty="0" smtClean="0"/>
          </a:p>
          <a:p>
            <a:pPr marL="0" indent="0">
              <a:spcBef>
                <a:spcPts val="300"/>
              </a:spcBef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使用者　による</a:t>
            </a:r>
            <a:endParaRPr lang="en-US" altLang="ja-JP" dirty="0" smtClean="0"/>
          </a:p>
          <a:p>
            <a:pPr marL="0" indent="0">
              <a:spcBef>
                <a:spcPts val="300"/>
              </a:spcBef>
              <a:buNone/>
            </a:pPr>
            <a:r>
              <a:rPr lang="ja-JP" altLang="en-US" sz="800" dirty="0"/>
              <a:t>　</a:t>
            </a:r>
            <a:r>
              <a:rPr lang="ja-JP" altLang="en-US" sz="800" dirty="0" smtClean="0"/>
              <a:t>　                　 </a:t>
            </a:r>
            <a:r>
              <a:rPr lang="ja-JP" altLang="en-US" sz="800" dirty="0" smtClean="0">
                <a:solidFill>
                  <a:schemeClr val="accent1"/>
                </a:solidFill>
              </a:rPr>
              <a:t>しょう が</a:t>
            </a:r>
            <a:r>
              <a:rPr lang="ja-JP" altLang="en-US" sz="800" dirty="0" err="1" smtClean="0">
                <a:solidFill>
                  <a:schemeClr val="accent1"/>
                </a:solidFill>
              </a:rPr>
              <a:t>い</a:t>
            </a:r>
            <a:r>
              <a:rPr lang="ja-JP" altLang="en-US" sz="800" dirty="0" smtClean="0">
                <a:solidFill>
                  <a:schemeClr val="accent1"/>
                </a:solidFill>
              </a:rPr>
              <a:t>    しゃ    ぎゃく  たい　                     　たい  おう    ほう     ほう</a:t>
            </a:r>
            <a:endParaRPr lang="en-US" altLang="ja-JP" sz="800" dirty="0" smtClean="0">
              <a:solidFill>
                <a:schemeClr val="accent1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ja-JP" altLang="en-US" dirty="0">
                <a:solidFill>
                  <a:schemeClr val="accent1"/>
                </a:solidFill>
              </a:rPr>
              <a:t>　</a:t>
            </a:r>
            <a:r>
              <a:rPr lang="ja-JP" altLang="en-US" dirty="0" smtClean="0">
                <a:solidFill>
                  <a:schemeClr val="accent1"/>
                </a:solidFill>
              </a:rPr>
              <a:t>　　障害者虐待への対応方法</a:t>
            </a:r>
            <a:endParaRPr lang="en-US" altLang="ja-JP" dirty="0" smtClean="0">
              <a:solidFill>
                <a:schemeClr val="accent1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en-US" altLang="ja-JP" sz="800" dirty="0" smtClean="0"/>
              <a:t> 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ja-JP" altLang="en-US" sz="800" dirty="0"/>
              <a:t>　</a:t>
            </a:r>
            <a:r>
              <a:rPr lang="ja-JP" altLang="en-US" sz="800" dirty="0" smtClean="0"/>
              <a:t>　　　　　　</a:t>
            </a:r>
            <a:r>
              <a:rPr lang="en-US" altLang="ja-JP" sz="800" dirty="0" smtClean="0"/>
              <a:t>                      </a:t>
            </a:r>
            <a:r>
              <a:rPr lang="ja-JP" altLang="en-US" sz="800" dirty="0" smtClean="0"/>
              <a:t>　　</a:t>
            </a:r>
            <a:r>
              <a:rPr lang="en-US" altLang="ja-JP" sz="800" dirty="0" smtClean="0"/>
              <a:t>                                 </a:t>
            </a:r>
            <a:r>
              <a:rPr lang="ja-JP" altLang="en-US" sz="800" dirty="0" err="1" smtClean="0"/>
              <a:t>さだ</a:t>
            </a:r>
            <a:endParaRPr lang="en-US" altLang="ja-JP" sz="800" dirty="0"/>
          </a:p>
          <a:p>
            <a:pPr marL="0" indent="0">
              <a:spcBef>
                <a:spcPts val="300"/>
              </a:spcBef>
              <a:buNone/>
            </a:pPr>
            <a:r>
              <a:rPr lang="en-US" altLang="ja-JP" dirty="0" smtClean="0"/>
              <a:t>   </a:t>
            </a:r>
            <a:r>
              <a:rPr lang="ja-JP" altLang="en-US" dirty="0" smtClean="0"/>
              <a:t>　などについて定めています。</a:t>
            </a:r>
            <a:endParaRPr lang="en-US" altLang="ja-JP" dirty="0" smtClean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3E221-7904-44FE-B6E8-865A1C946A9D}" type="slidenum">
              <a:rPr kumimoji="1" lang="ja-JP" altLang="en-US" smtClean="0"/>
              <a:t>13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4600" y="2112412"/>
            <a:ext cx="2899281" cy="405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47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50622" y="377844"/>
            <a:ext cx="6905490" cy="1325563"/>
          </a:xfrm>
        </p:spPr>
        <p:txBody>
          <a:bodyPr>
            <a:normAutofit/>
          </a:bodyPr>
          <a:lstStyle/>
          <a:p>
            <a:r>
              <a:rPr lang="ja-JP" altLang="en-US" sz="1000" dirty="0" smtClean="0"/>
              <a:t>　ぎゃく 　</a:t>
            </a:r>
            <a:r>
              <a:rPr lang="ja-JP" altLang="en-US" sz="1000" dirty="0" err="1" smtClean="0"/>
              <a:t>たい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虐待がおきないように、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sz="1000" dirty="0"/>
              <a:t> </a:t>
            </a:r>
            <a:r>
              <a:rPr lang="ja-JP" altLang="en-US" sz="1000" dirty="0" smtClean="0"/>
              <a:t>し ょ う　　　　                                                               ひと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u="sng" dirty="0"/>
              <a:t>障がいのある</a:t>
            </a:r>
            <a:r>
              <a:rPr lang="ja-JP" altLang="en-US" u="sng" dirty="0" smtClean="0"/>
              <a:t>人</a:t>
            </a:r>
            <a:r>
              <a:rPr lang="ja-JP" altLang="en-US" dirty="0" smtClean="0"/>
              <a:t>ができること。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21952" y="2328036"/>
            <a:ext cx="7472041" cy="40283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900" dirty="0"/>
              <a:t>　</a:t>
            </a:r>
            <a:r>
              <a:rPr lang="ja-JP" altLang="en-US" sz="900" dirty="0" smtClean="0"/>
              <a:t>　</a:t>
            </a:r>
            <a:r>
              <a:rPr lang="ja-JP" altLang="en-US" sz="1000" dirty="0" smtClean="0"/>
              <a:t>　　　　　　　　　　　　　　　　             ぎゃく  たい　                                 　　</a:t>
            </a:r>
            <a:r>
              <a:rPr lang="ja-JP" altLang="en-US" sz="1000" dirty="0" smtClean="0">
                <a:solidFill>
                  <a:schemeClr val="accent1"/>
                </a:solidFill>
              </a:rPr>
              <a:t>し　　　　　　　　　          　べんきょう</a:t>
            </a:r>
            <a:endParaRPr kumimoji="1" lang="en-US" altLang="ja-JP" sz="1000" dirty="0" smtClean="0">
              <a:solidFill>
                <a:schemeClr val="accent1"/>
              </a:solidFill>
            </a:endParaRPr>
          </a:p>
          <a:p>
            <a:pPr>
              <a:spcBef>
                <a:spcPts val="300"/>
              </a:spcBef>
            </a:pPr>
            <a:r>
              <a:rPr kumimoji="1" lang="ja-JP" altLang="en-US" dirty="0" smtClean="0"/>
              <a:t>どんなことが、</a:t>
            </a:r>
            <a:r>
              <a:rPr lang="ja-JP" altLang="en-US" dirty="0" smtClean="0"/>
              <a:t>「虐待」なのかを</a:t>
            </a:r>
            <a:r>
              <a:rPr lang="ja-JP" altLang="en-US" dirty="0" smtClean="0">
                <a:solidFill>
                  <a:schemeClr val="accent1"/>
                </a:solidFill>
              </a:rPr>
              <a:t>知っておく。勉強する。</a:t>
            </a:r>
            <a:endParaRPr lang="en-US" altLang="ja-JP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kumimoji="1" lang="ja-JP" altLang="en-US" sz="900" dirty="0" smtClean="0"/>
              <a:t> 　　　　　　　　　　　　　　　　　　　　　　　　　　　　　　　　　　　　　　　　　　　　</a:t>
            </a:r>
            <a:r>
              <a:rPr kumimoji="1" lang="ja-JP" altLang="en-US" sz="1000" dirty="0" smtClean="0"/>
              <a:t>　</a:t>
            </a:r>
            <a:r>
              <a:rPr kumimoji="1" lang="ja-JP" altLang="en-US" sz="1000" dirty="0" smtClean="0">
                <a:solidFill>
                  <a:schemeClr val="accent1"/>
                </a:solidFill>
              </a:rPr>
              <a:t>                                                  </a:t>
            </a:r>
            <a:r>
              <a:rPr kumimoji="1" lang="ja-JP" altLang="en-US" sz="1000" dirty="0" err="1" smtClean="0">
                <a:solidFill>
                  <a:schemeClr val="accent1"/>
                </a:solidFill>
              </a:rPr>
              <a:t>い</a:t>
            </a:r>
            <a:endParaRPr kumimoji="1" lang="en-US" altLang="ja-JP" sz="1000" dirty="0" smtClean="0">
              <a:solidFill>
                <a:schemeClr val="accent1"/>
              </a:solidFill>
            </a:endParaRPr>
          </a:p>
          <a:p>
            <a:pPr>
              <a:spcBef>
                <a:spcPts val="300"/>
              </a:spcBef>
            </a:pPr>
            <a:r>
              <a:rPr kumimoji="1" lang="ja-JP" altLang="en-US" dirty="0" smtClean="0"/>
              <a:t>いやなことをされたら、</a:t>
            </a:r>
            <a:r>
              <a:rPr lang="ja-JP" altLang="en-US" dirty="0" smtClean="0">
                <a:solidFill>
                  <a:schemeClr val="accent1"/>
                </a:solidFill>
              </a:rPr>
              <a:t>「やめてください」と言う。</a:t>
            </a:r>
            <a:endParaRPr lang="en-US" altLang="ja-JP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ja-JP" altLang="en-US" sz="1100" dirty="0" smtClean="0"/>
              <a:t>  </a:t>
            </a:r>
            <a:r>
              <a:rPr lang="ja-JP" altLang="en-US" sz="1100" dirty="0"/>
              <a:t>　　　</a:t>
            </a:r>
            <a:r>
              <a:rPr lang="ja-JP" altLang="en-US" sz="1100" dirty="0" smtClean="0"/>
              <a:t>　　</a:t>
            </a:r>
            <a:r>
              <a:rPr lang="ja-JP" altLang="en-US" sz="1000" dirty="0" smtClean="0"/>
              <a:t>　　　　　　　             い</a:t>
            </a:r>
            <a:r>
              <a:rPr lang="ja-JP" altLang="en-US" sz="1000" dirty="0"/>
              <a:t>　　</a:t>
            </a:r>
            <a:r>
              <a:rPr lang="ja-JP" altLang="en-US" sz="1000" dirty="0" smtClean="0"/>
              <a:t>                              </a:t>
            </a:r>
            <a:r>
              <a:rPr lang="ja-JP" altLang="en-US" sz="1000" dirty="0"/>
              <a:t>　　　　　　　　　しちょう</a:t>
            </a:r>
            <a:r>
              <a:rPr lang="ja-JP" altLang="en-US" sz="1000" dirty="0" err="1"/>
              <a:t>そん</a:t>
            </a:r>
            <a:r>
              <a:rPr lang="ja-JP" altLang="en-US" sz="1000" dirty="0"/>
              <a:t>　</a:t>
            </a:r>
            <a:r>
              <a:rPr lang="ja-JP" altLang="en-US" sz="1000" dirty="0" smtClean="0"/>
              <a:t>         　　まわ　　　　　　ひと　　　　</a:t>
            </a:r>
            <a:r>
              <a:rPr lang="ja-JP" altLang="en-US" sz="1000" dirty="0" smtClean="0">
                <a:solidFill>
                  <a:schemeClr val="accent1"/>
                </a:solidFill>
              </a:rPr>
              <a:t>そうだん</a:t>
            </a:r>
            <a:endParaRPr lang="en-US" altLang="ja-JP" sz="1000" dirty="0">
              <a:solidFill>
                <a:schemeClr val="accent1"/>
              </a:solidFill>
            </a:endParaRPr>
          </a:p>
          <a:p>
            <a:pPr>
              <a:spcBef>
                <a:spcPts val="300"/>
              </a:spcBef>
            </a:pPr>
            <a:r>
              <a:rPr lang="ja-JP" altLang="en-US" dirty="0" smtClean="0"/>
              <a:t>「</a:t>
            </a:r>
            <a:r>
              <a:rPr lang="ja-JP" altLang="en-US" dirty="0"/>
              <a:t>やめて</a:t>
            </a:r>
            <a:r>
              <a:rPr lang="ja-JP" altLang="en-US" dirty="0" smtClean="0"/>
              <a:t>」と言えなかったら、市町村</a:t>
            </a:r>
            <a:r>
              <a:rPr lang="ja-JP" altLang="en-US" dirty="0"/>
              <a:t>や</a:t>
            </a:r>
            <a:r>
              <a:rPr lang="ja-JP" altLang="en-US" dirty="0" smtClean="0"/>
              <a:t>、周り</a:t>
            </a:r>
            <a:r>
              <a:rPr lang="ja-JP" altLang="en-US" dirty="0"/>
              <a:t>の人に</a:t>
            </a:r>
            <a:r>
              <a:rPr lang="ja-JP" altLang="en-US" dirty="0">
                <a:solidFill>
                  <a:schemeClr val="accent1"/>
                </a:solidFill>
              </a:rPr>
              <a:t>相談する。</a:t>
            </a:r>
            <a:endParaRPr lang="en-US" altLang="ja-JP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ja-JP" altLang="en-US" sz="900" dirty="0"/>
              <a:t>　</a:t>
            </a:r>
            <a:r>
              <a:rPr lang="ja-JP" altLang="en-US" sz="900" dirty="0" smtClean="0"/>
              <a:t>　　　</a:t>
            </a:r>
            <a:r>
              <a:rPr lang="ja-JP" altLang="en-US" sz="1000" dirty="0" smtClean="0"/>
              <a:t> ぎゃくたい　  　　　　　　　　            　　　　おも　　　　           　　ひと　 　     </a:t>
            </a:r>
            <a:r>
              <a:rPr lang="ja-JP" altLang="en-US" sz="1000" dirty="0" smtClean="0">
                <a:solidFill>
                  <a:schemeClr val="accent1"/>
                </a:solidFill>
              </a:rPr>
              <a:t>み　　　</a:t>
            </a:r>
            <a:r>
              <a:rPr lang="ja-JP" altLang="en-US" sz="900" dirty="0" smtClean="0">
                <a:solidFill>
                  <a:schemeClr val="accent1"/>
                </a:solidFill>
              </a:rPr>
              <a:t>　　</a:t>
            </a:r>
            <a:r>
              <a:rPr lang="ja-JP" altLang="en-US" sz="900" dirty="0" smtClean="0"/>
              <a:t>　　　　　　</a:t>
            </a:r>
            <a:endParaRPr lang="en-US" altLang="ja-JP" sz="900" dirty="0" smtClean="0"/>
          </a:p>
          <a:p>
            <a:pPr>
              <a:spcBef>
                <a:spcPts val="300"/>
              </a:spcBef>
            </a:pPr>
            <a:r>
              <a:rPr kumimoji="1" lang="ja-JP" altLang="en-US" dirty="0" smtClean="0"/>
              <a:t>「虐待」されていると思われる人を</a:t>
            </a:r>
            <a:r>
              <a:rPr kumimoji="1" lang="ja-JP" altLang="en-US" dirty="0" smtClean="0">
                <a:solidFill>
                  <a:schemeClr val="accent1"/>
                </a:solidFill>
              </a:rPr>
              <a:t>見かけたら、</a:t>
            </a:r>
            <a:endParaRPr kumimoji="1" lang="en-US" altLang="ja-JP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ja-JP" altLang="en-US" sz="1000" dirty="0" smtClean="0"/>
              <a:t>　　   し  ちょう そん　       　　まわ　　　         ひと　       </a:t>
            </a:r>
            <a:r>
              <a:rPr lang="ja-JP" altLang="en-US" sz="1000" dirty="0" smtClean="0">
                <a:solidFill>
                  <a:schemeClr val="accent1"/>
                </a:solidFill>
              </a:rPr>
              <a:t>そうだん</a:t>
            </a:r>
            <a:endParaRPr lang="en-US" altLang="ja-JP" sz="1000" dirty="0">
              <a:solidFill>
                <a:schemeClr val="accent1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r>
              <a:rPr kumimoji="1" lang="ja-JP" altLang="en-US" dirty="0" smtClean="0"/>
              <a:t>　市町村や、周りの人に</a:t>
            </a:r>
            <a:r>
              <a:rPr kumimoji="1" lang="ja-JP" altLang="en-US" dirty="0" smtClean="0">
                <a:solidFill>
                  <a:schemeClr val="accent1"/>
                </a:solidFill>
              </a:rPr>
              <a:t>相談する。</a:t>
            </a:r>
            <a:endParaRPr kumimoji="1" lang="en-US" altLang="ja-JP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ja-JP" altLang="en-US" sz="1000" dirty="0"/>
              <a:t>　</a:t>
            </a:r>
            <a:r>
              <a:rPr lang="ja-JP" altLang="en-US" sz="1000" dirty="0" smtClean="0"/>
              <a:t>　  じぶん　              す                                   　し   ちょう そん　　          そう だん  まど  ぐち        　 ば    </a:t>
            </a:r>
            <a:r>
              <a:rPr lang="ja-JP" altLang="en-US" sz="1000" dirty="0" err="1" smtClean="0"/>
              <a:t>しょ</a:t>
            </a:r>
            <a:endParaRPr lang="en-US" altLang="ja-JP" sz="1000" dirty="0"/>
          </a:p>
          <a:p>
            <a:pPr>
              <a:spcBef>
                <a:spcPts val="300"/>
              </a:spcBef>
            </a:pPr>
            <a:r>
              <a:rPr kumimoji="1" lang="ja-JP" altLang="en-US" dirty="0" smtClean="0"/>
              <a:t>自分の住んでいる市町村の、相談窓口の場所や</a:t>
            </a:r>
            <a:endParaRPr kumimoji="1" lang="en-US" altLang="ja-JP" dirty="0" smtClean="0"/>
          </a:p>
          <a:p>
            <a:pPr marL="0" indent="0">
              <a:spcBef>
                <a:spcPts val="300"/>
              </a:spcBef>
              <a:buNone/>
            </a:pPr>
            <a:r>
              <a:rPr lang="en-US" altLang="ja-JP" sz="1000" dirty="0" smtClean="0"/>
              <a:t>   </a:t>
            </a:r>
            <a:r>
              <a:rPr lang="ja-JP" altLang="en-US" sz="1000" dirty="0" smtClean="0"/>
              <a:t>　 でん　わ　ばん　ごう　　   　　　　　　</a:t>
            </a:r>
            <a:r>
              <a:rPr lang="ja-JP" altLang="en-US" sz="1000" dirty="0" err="1" smtClean="0">
                <a:solidFill>
                  <a:schemeClr val="accent1"/>
                </a:solidFill>
              </a:rPr>
              <a:t>しら</a:t>
            </a:r>
            <a:endParaRPr lang="en-US" altLang="ja-JP" sz="1000" dirty="0">
              <a:solidFill>
                <a:schemeClr val="accent1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r>
              <a:rPr kumimoji="1" lang="en-US" altLang="ja-JP" dirty="0" smtClean="0"/>
              <a:t>   </a:t>
            </a:r>
            <a:r>
              <a:rPr lang="ja-JP" altLang="en-US" dirty="0"/>
              <a:t>電話番号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などを</a:t>
            </a:r>
            <a:r>
              <a:rPr kumimoji="1" lang="ja-JP" altLang="en-US" dirty="0" smtClean="0">
                <a:solidFill>
                  <a:schemeClr val="accent1"/>
                </a:solidFill>
              </a:rPr>
              <a:t>調べておく。</a:t>
            </a:r>
            <a:endParaRPr kumimoji="1" lang="en-US" altLang="ja-JP" dirty="0" smtClean="0">
              <a:solidFill>
                <a:schemeClr val="accent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3E221-7904-44FE-B6E8-865A1C946A9D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643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450761"/>
            <a:ext cx="5125792" cy="1534104"/>
          </a:xfrm>
        </p:spPr>
        <p:txBody>
          <a:bodyPr>
            <a:normAutofit/>
          </a:bodyPr>
          <a:lstStyle/>
          <a:p>
            <a:r>
              <a:rPr lang="ja-JP" altLang="en-US" sz="1300" dirty="0" smtClean="0"/>
              <a:t>　ぎゃく </a:t>
            </a:r>
            <a:r>
              <a:rPr lang="ja-JP" altLang="en-US" sz="1300" dirty="0" err="1" smtClean="0"/>
              <a:t>たい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虐待がおきないように、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sz="1300" dirty="0" smtClean="0"/>
              <a:t> </a:t>
            </a:r>
            <a:r>
              <a:rPr lang="ja-JP" altLang="en-US" sz="1300" dirty="0"/>
              <a:t>ま</a:t>
            </a:r>
            <a:r>
              <a:rPr lang="ja-JP" altLang="en-US" sz="1300" dirty="0" smtClean="0"/>
              <a:t>わ　　　　　　　　ひと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u="sng" dirty="0" smtClean="0"/>
              <a:t>周りの人</a:t>
            </a:r>
            <a:r>
              <a:rPr lang="ja-JP" altLang="en-US" dirty="0" smtClean="0"/>
              <a:t>ができること。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09600" y="2094962"/>
            <a:ext cx="7607121" cy="40740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900" dirty="0"/>
              <a:t>　</a:t>
            </a:r>
            <a:r>
              <a:rPr lang="ja-JP" altLang="en-US" sz="900" dirty="0" smtClean="0"/>
              <a:t>　　</a:t>
            </a:r>
            <a:r>
              <a:rPr lang="ja-JP" altLang="en-US" sz="1000" dirty="0" smtClean="0"/>
              <a:t>　　　　　　　　　　　　　　             　 ぎゃく たい　                                 　</a:t>
            </a:r>
            <a:r>
              <a:rPr lang="ja-JP" altLang="en-US" sz="1000" dirty="0" smtClean="0">
                <a:solidFill>
                  <a:schemeClr val="accent1"/>
                </a:solidFill>
              </a:rPr>
              <a:t>　し　　　　　　          　　　　べんきょう</a:t>
            </a:r>
            <a:endParaRPr kumimoji="1" lang="en-US" altLang="ja-JP" sz="1000" dirty="0" smtClean="0">
              <a:solidFill>
                <a:schemeClr val="accent1"/>
              </a:solidFill>
            </a:endParaRPr>
          </a:p>
          <a:p>
            <a:pPr>
              <a:spcBef>
                <a:spcPts val="300"/>
              </a:spcBef>
            </a:pPr>
            <a:r>
              <a:rPr kumimoji="1" lang="ja-JP" altLang="en-US" dirty="0" smtClean="0"/>
              <a:t>どんなことが、</a:t>
            </a:r>
            <a:r>
              <a:rPr lang="ja-JP" altLang="en-US" dirty="0" smtClean="0"/>
              <a:t>「虐待」なのかを</a:t>
            </a:r>
            <a:r>
              <a:rPr lang="ja-JP" altLang="en-US" dirty="0" smtClean="0">
                <a:solidFill>
                  <a:schemeClr val="accent1"/>
                </a:solidFill>
              </a:rPr>
              <a:t>知っておく。勉強する。</a:t>
            </a:r>
            <a:endParaRPr lang="en-US" altLang="ja-JP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kumimoji="1" lang="ja-JP" altLang="en-US" sz="900" dirty="0" smtClean="0"/>
              <a:t> </a:t>
            </a:r>
            <a:r>
              <a:rPr lang="ja-JP" altLang="en-US" sz="1100" dirty="0" smtClean="0"/>
              <a:t>　</a:t>
            </a:r>
            <a:r>
              <a:rPr lang="ja-JP" altLang="en-US" sz="1000" dirty="0" smtClean="0"/>
              <a:t>　</a:t>
            </a:r>
            <a:r>
              <a:rPr lang="ja-JP" altLang="en-US" sz="1000" dirty="0"/>
              <a:t> </a:t>
            </a:r>
            <a:r>
              <a:rPr lang="ja-JP" altLang="en-US" sz="1000" dirty="0" smtClean="0"/>
              <a:t>ぎゃくたい                </a:t>
            </a:r>
            <a:r>
              <a:rPr lang="ja-JP" altLang="en-US" sz="1000" dirty="0"/>
              <a:t>　　　　　</a:t>
            </a:r>
            <a:r>
              <a:rPr lang="ja-JP" altLang="en-US" sz="1000" dirty="0" smtClean="0"/>
              <a:t>ひと</a:t>
            </a:r>
            <a:r>
              <a:rPr lang="ja-JP" altLang="en-US" sz="1000" dirty="0"/>
              <a:t>　</a:t>
            </a:r>
            <a:r>
              <a:rPr lang="ja-JP" altLang="en-US" sz="1000" dirty="0" smtClean="0"/>
              <a:t>         み</a:t>
            </a:r>
            <a:r>
              <a:rPr lang="ja-JP" altLang="en-US" sz="1000" dirty="0"/>
              <a:t>　</a:t>
            </a:r>
            <a:r>
              <a:rPr lang="ja-JP" altLang="en-US" sz="1000" dirty="0" smtClean="0"/>
              <a:t>                                      </a:t>
            </a:r>
            <a:r>
              <a:rPr lang="ja-JP" altLang="en-US" sz="1000" dirty="0"/>
              <a:t>　</a:t>
            </a:r>
            <a:r>
              <a:rPr lang="ja-JP" altLang="en-US" sz="1000" dirty="0" smtClean="0"/>
              <a:t>　　　　　　　　　　　　　　　　　　　</a:t>
            </a:r>
            <a:r>
              <a:rPr lang="ja-JP" altLang="en-US" sz="1000" dirty="0" smtClean="0">
                <a:solidFill>
                  <a:schemeClr val="accent1"/>
                </a:solidFill>
              </a:rPr>
              <a:t>　ちゅう </a:t>
            </a:r>
            <a:r>
              <a:rPr lang="ja-JP" altLang="en-US" sz="1000" dirty="0" err="1" smtClean="0">
                <a:solidFill>
                  <a:schemeClr val="accent1"/>
                </a:solidFill>
              </a:rPr>
              <a:t>い</a:t>
            </a:r>
            <a:endParaRPr lang="en-US" altLang="ja-JP" sz="1000" dirty="0">
              <a:solidFill>
                <a:schemeClr val="accent1"/>
              </a:solidFill>
            </a:endParaRPr>
          </a:p>
          <a:p>
            <a:pPr>
              <a:spcBef>
                <a:spcPts val="300"/>
              </a:spcBef>
            </a:pPr>
            <a:r>
              <a:rPr lang="ja-JP" altLang="en-US" dirty="0" smtClean="0"/>
              <a:t>虐待している人を見かけたら、</a:t>
            </a:r>
            <a:r>
              <a:rPr lang="ja-JP" altLang="en-US" dirty="0" smtClean="0">
                <a:solidFill>
                  <a:schemeClr val="accent1"/>
                </a:solidFill>
              </a:rPr>
              <a:t>「やめなさい」と注意</a:t>
            </a:r>
            <a:r>
              <a:rPr lang="ja-JP" altLang="en-US" dirty="0" smtClean="0"/>
              <a:t>して、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sz="900" dirty="0"/>
              <a:t>　　　</a:t>
            </a:r>
            <a:r>
              <a:rPr lang="ja-JP" altLang="en-US" sz="1000" dirty="0">
                <a:solidFill>
                  <a:schemeClr val="accent1"/>
                </a:solidFill>
              </a:rPr>
              <a:t> </a:t>
            </a:r>
            <a:r>
              <a:rPr lang="ja-JP" altLang="en-US" sz="1000" dirty="0" smtClean="0">
                <a:solidFill>
                  <a:schemeClr val="accent1"/>
                </a:solidFill>
              </a:rPr>
              <a:t>し  ちょう そん</a:t>
            </a:r>
            <a:r>
              <a:rPr lang="ja-JP" altLang="en-US" sz="1000" dirty="0">
                <a:solidFill>
                  <a:schemeClr val="accent1"/>
                </a:solidFill>
              </a:rPr>
              <a:t>　</a:t>
            </a:r>
            <a:r>
              <a:rPr lang="ja-JP" altLang="en-US" sz="1000" dirty="0" smtClean="0">
                <a:solidFill>
                  <a:schemeClr val="accent1"/>
                </a:solidFill>
              </a:rPr>
              <a:t>    </a:t>
            </a:r>
            <a:r>
              <a:rPr lang="ja-JP" altLang="en-US" sz="1000" dirty="0">
                <a:solidFill>
                  <a:schemeClr val="accent1"/>
                </a:solidFill>
              </a:rPr>
              <a:t>　</a:t>
            </a:r>
            <a:r>
              <a:rPr lang="ja-JP" altLang="en-US" sz="1000" dirty="0" smtClean="0">
                <a:solidFill>
                  <a:schemeClr val="accent1"/>
                </a:solidFill>
              </a:rPr>
              <a:t>つう  ほう</a:t>
            </a:r>
            <a:endParaRPr lang="en-US" altLang="ja-JP" sz="1000" dirty="0">
              <a:solidFill>
                <a:schemeClr val="accent1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ja-JP" altLang="en-US" dirty="0" smtClean="0">
                <a:solidFill>
                  <a:schemeClr val="accent1"/>
                </a:solidFill>
              </a:rPr>
              <a:t>   市町村</a:t>
            </a:r>
            <a:r>
              <a:rPr lang="ja-JP" altLang="en-US" dirty="0">
                <a:solidFill>
                  <a:schemeClr val="accent1"/>
                </a:solidFill>
              </a:rPr>
              <a:t>に通報する</a:t>
            </a:r>
            <a:r>
              <a:rPr lang="ja-JP" altLang="en-US" dirty="0" smtClean="0">
                <a:solidFill>
                  <a:schemeClr val="accent1"/>
                </a:solidFill>
              </a:rPr>
              <a:t>。</a:t>
            </a:r>
            <a:endParaRPr lang="en-US" altLang="ja-JP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ja-JP" altLang="en-US" sz="900" dirty="0"/>
              <a:t>　</a:t>
            </a:r>
            <a:r>
              <a:rPr lang="ja-JP" altLang="en-US" sz="900" dirty="0" smtClean="0"/>
              <a:t>　　   　　　</a:t>
            </a:r>
            <a:r>
              <a:rPr lang="ja-JP" altLang="en-US" sz="1000" dirty="0" smtClean="0"/>
              <a:t>　　　　　　　　　　　　           　い               　　　　　　　　　　　　</a:t>
            </a:r>
            <a:r>
              <a:rPr lang="ja-JP" altLang="en-US" sz="1000" dirty="0" smtClean="0">
                <a:solidFill>
                  <a:schemeClr val="accent1"/>
                </a:solidFill>
              </a:rPr>
              <a:t>し ちょう そん　     　つう ほう</a:t>
            </a:r>
            <a:endParaRPr lang="en-US" altLang="ja-JP" sz="1000" dirty="0" smtClean="0">
              <a:solidFill>
                <a:schemeClr val="accent1"/>
              </a:solidFill>
            </a:endParaRPr>
          </a:p>
          <a:p>
            <a:pPr>
              <a:spcBef>
                <a:spcPts val="300"/>
              </a:spcBef>
            </a:pPr>
            <a:r>
              <a:rPr kumimoji="1" lang="ja-JP" altLang="en-US" dirty="0" smtClean="0"/>
              <a:t>「やめなさい」と言えなくても、</a:t>
            </a:r>
            <a:r>
              <a:rPr kumimoji="1" lang="ja-JP" altLang="en-US" dirty="0" smtClean="0">
                <a:solidFill>
                  <a:schemeClr val="accent1"/>
                </a:solidFill>
              </a:rPr>
              <a:t>市町村に通報する。</a:t>
            </a:r>
            <a:endParaRPr kumimoji="1" lang="en-US" altLang="ja-JP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ja-JP" altLang="en-US" sz="1000" dirty="0"/>
              <a:t>　</a:t>
            </a:r>
            <a:r>
              <a:rPr lang="ja-JP" altLang="en-US" sz="1000" dirty="0" smtClean="0"/>
              <a:t>　  じ    ぶん　         す　                   　               し   ちょう そん　     　     そう だん まど  ぐち　         ば    </a:t>
            </a:r>
            <a:r>
              <a:rPr lang="ja-JP" altLang="en-US" sz="1000" dirty="0" err="1" smtClean="0"/>
              <a:t>しょ</a:t>
            </a:r>
            <a:endParaRPr lang="en-US" altLang="ja-JP" sz="1000" dirty="0"/>
          </a:p>
          <a:p>
            <a:pPr>
              <a:spcBef>
                <a:spcPts val="300"/>
              </a:spcBef>
            </a:pPr>
            <a:r>
              <a:rPr kumimoji="1" lang="ja-JP" altLang="en-US" dirty="0" smtClean="0"/>
              <a:t>自分の住んでいる市町村の、相談窓口の場所や</a:t>
            </a:r>
            <a:endParaRPr kumimoji="1" lang="en-US" altLang="ja-JP" dirty="0" smtClean="0"/>
          </a:p>
          <a:p>
            <a:pPr marL="0" indent="0">
              <a:spcBef>
                <a:spcPts val="300"/>
              </a:spcBef>
              <a:buNone/>
            </a:pPr>
            <a:r>
              <a:rPr lang="en-US" altLang="ja-JP" sz="1000" dirty="0" smtClean="0"/>
              <a:t>       </a:t>
            </a:r>
            <a:r>
              <a:rPr lang="ja-JP" altLang="en-US" sz="1000" dirty="0" smtClean="0"/>
              <a:t>でん　わ　ばん ごう                           </a:t>
            </a:r>
            <a:r>
              <a:rPr lang="ja-JP" altLang="en-US" sz="1000" dirty="0" err="1" smtClean="0">
                <a:solidFill>
                  <a:schemeClr val="accent1"/>
                </a:solidFill>
              </a:rPr>
              <a:t>しら</a:t>
            </a:r>
            <a:endParaRPr lang="en-US" altLang="ja-JP" sz="1000" dirty="0">
              <a:solidFill>
                <a:schemeClr val="accent1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r>
              <a:rPr kumimoji="1" lang="en-US" altLang="ja-JP" dirty="0" smtClean="0"/>
              <a:t>   </a:t>
            </a:r>
            <a:r>
              <a:rPr kumimoji="1" lang="ja-JP" altLang="en-US" dirty="0" smtClean="0"/>
              <a:t>電話番号などを</a:t>
            </a:r>
            <a:r>
              <a:rPr kumimoji="1" lang="ja-JP" altLang="en-US" dirty="0" smtClean="0">
                <a:solidFill>
                  <a:schemeClr val="accent1"/>
                </a:solidFill>
              </a:rPr>
              <a:t>調べておく。</a:t>
            </a:r>
            <a:endParaRPr kumimoji="1" lang="en-US" altLang="ja-JP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ja-JP" altLang="en-US" sz="900" dirty="0" smtClean="0"/>
              <a:t>　　  </a:t>
            </a:r>
            <a:r>
              <a:rPr lang="ja-JP" altLang="en-US" sz="1000" dirty="0" smtClean="0"/>
              <a:t>まよ　                                 　　　　　　　　　　　　　　　　　　　　　　　　　</a:t>
            </a:r>
            <a:r>
              <a:rPr lang="ja-JP" altLang="en-US" sz="1000" dirty="0">
                <a:solidFill>
                  <a:schemeClr val="accent1"/>
                </a:solidFill>
              </a:rPr>
              <a:t>そうだん</a:t>
            </a:r>
            <a:endParaRPr lang="en-US" altLang="ja-JP" sz="1000" dirty="0" smtClean="0">
              <a:solidFill>
                <a:schemeClr val="accent1"/>
              </a:solidFill>
            </a:endParaRPr>
          </a:p>
          <a:p>
            <a:pPr>
              <a:spcBef>
                <a:spcPts val="300"/>
              </a:spcBef>
            </a:pPr>
            <a:r>
              <a:rPr lang="ja-JP" altLang="en-US" dirty="0" smtClean="0"/>
              <a:t>迷ったら、そのままにせずに、</a:t>
            </a:r>
            <a:r>
              <a:rPr lang="ja-JP" altLang="en-US" dirty="0" smtClean="0">
                <a:solidFill>
                  <a:schemeClr val="accent1"/>
                </a:solidFill>
              </a:rPr>
              <a:t>相談する。</a:t>
            </a:r>
            <a:endParaRPr lang="en-US" altLang="ja-JP" dirty="0" smtClean="0">
              <a:solidFill>
                <a:schemeClr val="accent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3E221-7904-44FE-B6E8-865A1C946A9D}" type="slidenum">
              <a:rPr kumimoji="1" lang="ja-JP" altLang="en-US" smtClean="0"/>
              <a:t>15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720" y="3510079"/>
            <a:ext cx="2752280" cy="284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44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98628" y="284520"/>
            <a:ext cx="8216722" cy="1280890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</a:pPr>
            <a:r>
              <a:rPr lang="ja-JP" altLang="en-US" sz="1000" dirty="0" smtClean="0"/>
              <a:t>　　　　　　　　</a:t>
            </a:r>
            <a:r>
              <a:rPr lang="ja-JP" altLang="en-US" sz="1200" dirty="0" smtClean="0"/>
              <a:t>　こま　　　　　　　　　　　　　　　　　　　　　　　　　　そう　</a:t>
            </a:r>
            <a:r>
              <a:rPr lang="ja-JP" altLang="en-US" sz="1200" dirty="0" err="1" smtClean="0"/>
              <a:t>だん</a:t>
            </a:r>
            <a:r>
              <a:rPr lang="en-US" altLang="ja-JP" sz="1200" dirty="0" smtClean="0"/>
              <a:t/>
            </a:r>
            <a:br>
              <a:rPr lang="en-US" altLang="ja-JP" sz="1200" dirty="0" smtClean="0"/>
            </a:br>
            <a:r>
              <a:rPr lang="ja-JP" altLang="en-US" dirty="0" smtClean="0"/>
              <a:t>４　</a:t>
            </a:r>
            <a:r>
              <a:rPr lang="ja-JP" altLang="en-US" sz="1000" dirty="0" smtClean="0"/>
              <a:t>　</a:t>
            </a:r>
            <a:r>
              <a:rPr lang="ja-JP" altLang="en-US" dirty="0" smtClean="0"/>
              <a:t>困ったら、だれに相談すればいいの？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8314" y="1565410"/>
            <a:ext cx="7678103" cy="468791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ja-JP" sz="900" dirty="0"/>
          </a:p>
          <a:p>
            <a:pPr marL="0" indent="0">
              <a:buNone/>
            </a:pPr>
            <a:r>
              <a:rPr lang="ja-JP" altLang="en-US" sz="900" dirty="0" smtClean="0"/>
              <a:t>　　　　　　　　　　　　　</a:t>
            </a:r>
            <a:r>
              <a:rPr lang="ja-JP" altLang="en-US" sz="900" b="1" dirty="0" smtClean="0"/>
              <a:t>　　　　　</a:t>
            </a:r>
            <a:r>
              <a:rPr lang="ja-JP" altLang="en-US" sz="900" b="1" dirty="0" smtClean="0">
                <a:solidFill>
                  <a:schemeClr val="accent1"/>
                </a:solidFill>
              </a:rPr>
              <a:t>　</a:t>
            </a:r>
            <a:r>
              <a:rPr lang="ja-JP" altLang="en-US" sz="1000" b="1" dirty="0" err="1" smtClean="0">
                <a:solidFill>
                  <a:schemeClr val="accent1"/>
                </a:solidFill>
              </a:rPr>
              <a:t>す　　　　　　　　　　　　</a:t>
            </a:r>
            <a:r>
              <a:rPr lang="ja-JP" altLang="en-US" sz="1000" b="1" dirty="0" smtClean="0">
                <a:solidFill>
                  <a:schemeClr val="accent1"/>
                </a:solidFill>
              </a:rPr>
              <a:t>　し  ちょう  そん　　　　 そう  だん  </a:t>
            </a:r>
            <a:endParaRPr lang="en-US" altLang="ja-JP" sz="1000" b="1" dirty="0" smtClean="0">
              <a:solidFill>
                <a:schemeClr val="accent1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ja-JP" altLang="en-US" sz="2400" b="1" dirty="0" smtClean="0">
                <a:solidFill>
                  <a:schemeClr val="accent1"/>
                </a:solidFill>
              </a:rPr>
              <a:t>・まず</a:t>
            </a:r>
            <a:r>
              <a:rPr lang="ja-JP" altLang="en-US" sz="2400" b="1" dirty="0">
                <a:solidFill>
                  <a:schemeClr val="accent1"/>
                </a:solidFill>
              </a:rPr>
              <a:t>は</a:t>
            </a:r>
            <a:r>
              <a:rPr lang="ja-JP" altLang="en-US" sz="2400" b="1" dirty="0" smtClean="0">
                <a:solidFill>
                  <a:schemeClr val="accent1"/>
                </a:solidFill>
              </a:rPr>
              <a:t>、お住まいの市町村に相談しましょう。</a:t>
            </a:r>
            <a:endParaRPr lang="en-US" altLang="ja-JP" sz="2400" b="1" dirty="0" smtClean="0">
              <a:solidFill>
                <a:schemeClr val="accent1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endParaRPr lang="en-US" altLang="ja-JP" sz="2400" dirty="0" smtClean="0"/>
          </a:p>
          <a:p>
            <a:pPr marL="0" indent="0">
              <a:spcBef>
                <a:spcPts val="300"/>
              </a:spcBef>
              <a:buNone/>
            </a:pPr>
            <a:endParaRPr lang="en-US" altLang="ja-JP" sz="900" dirty="0" smtClean="0"/>
          </a:p>
          <a:p>
            <a:pPr marL="0" indent="0">
              <a:spcBef>
                <a:spcPts val="300"/>
              </a:spcBef>
              <a:buNone/>
            </a:pPr>
            <a:r>
              <a:rPr lang="ja-JP" altLang="en-US" sz="1000" dirty="0"/>
              <a:t>　</a:t>
            </a:r>
            <a:r>
              <a:rPr lang="ja-JP" altLang="en-US" sz="1000" dirty="0" smtClean="0"/>
              <a:t>　    し ちょう そん　　　     　こま　　          　　　　　　しょう　　　　                   　　　　  かた　    　そうだん</a:t>
            </a:r>
            <a:endParaRPr lang="en-US" altLang="ja-JP" sz="1000" dirty="0" smtClean="0"/>
          </a:p>
          <a:p>
            <a:pPr marL="0" indent="0">
              <a:spcBef>
                <a:spcPts val="300"/>
              </a:spcBef>
              <a:buNone/>
            </a:pPr>
            <a:r>
              <a:rPr lang="ja-JP" altLang="en-US" dirty="0"/>
              <a:t>　市町村</a:t>
            </a:r>
            <a:r>
              <a:rPr lang="ja-JP" altLang="en-US" dirty="0" smtClean="0"/>
              <a:t>は、困っている障がいのある方の相談をきいて、</a:t>
            </a:r>
            <a:endParaRPr lang="en-US" altLang="ja-JP" dirty="0" smtClean="0"/>
          </a:p>
          <a:p>
            <a:pPr marL="0" indent="0">
              <a:spcBef>
                <a:spcPts val="300"/>
              </a:spcBef>
              <a:buNone/>
            </a:pPr>
            <a:r>
              <a:rPr lang="ja-JP" altLang="en-US" sz="1000" dirty="0" smtClean="0"/>
              <a:t>　　  ひつよう　　        し　えん</a:t>
            </a:r>
            <a:endParaRPr lang="en-US" altLang="ja-JP" sz="1000" dirty="0" smtClean="0"/>
          </a:p>
          <a:p>
            <a:pPr marL="0" indent="0">
              <a:spcBef>
                <a:spcPts val="300"/>
              </a:spcBef>
              <a:buNone/>
            </a:pPr>
            <a:r>
              <a:rPr lang="ja-JP" altLang="en-US" dirty="0"/>
              <a:t>　必要な</a:t>
            </a:r>
            <a:r>
              <a:rPr lang="ja-JP" altLang="en-US" dirty="0" smtClean="0"/>
              <a:t>支援をします。</a:t>
            </a:r>
            <a:endParaRPr lang="en-US" altLang="ja-JP" dirty="0" smtClean="0"/>
          </a:p>
          <a:p>
            <a:pPr marL="0" indent="0">
              <a:spcBef>
                <a:spcPts val="300"/>
              </a:spcBef>
              <a:buNone/>
            </a:pPr>
            <a:r>
              <a:rPr lang="ja-JP" altLang="en-US" sz="1000" dirty="0" smtClean="0"/>
              <a:t>　　　　      か   ぞく                   　　　　　　　　　　　　　　　　ば   あい　 　　　　ふく     し　                                    　  　り     よう</a:t>
            </a:r>
            <a:endParaRPr lang="en-US" altLang="ja-JP" sz="1000" dirty="0"/>
          </a:p>
          <a:p>
            <a:pPr marL="0" indent="0">
              <a:spcBef>
                <a:spcPts val="300"/>
              </a:spcBef>
              <a:buNone/>
            </a:pPr>
            <a:r>
              <a:rPr lang="ja-JP" altLang="en-US" dirty="0" smtClean="0"/>
              <a:t>　ご家族がつかれている場合に、福祉サービスを利用できるように</a:t>
            </a:r>
            <a:endParaRPr lang="en-US" altLang="ja-JP" dirty="0" smtClean="0"/>
          </a:p>
          <a:p>
            <a:pPr marL="0" indent="0">
              <a:spcBef>
                <a:spcPts val="300"/>
              </a:spcBef>
              <a:buNone/>
            </a:pPr>
            <a:r>
              <a:rPr lang="ja-JP" altLang="en-US" sz="900" dirty="0" smtClean="0"/>
              <a:t>　</a:t>
            </a:r>
            <a:r>
              <a:rPr lang="ja-JP" altLang="en-US" sz="1000" dirty="0" smtClean="0"/>
              <a:t>                　   ふ   たん　　  かる</a:t>
            </a:r>
            <a:endParaRPr lang="en-US" altLang="ja-JP" sz="1000" dirty="0"/>
          </a:p>
          <a:p>
            <a:pPr marL="0" indent="0">
              <a:spcBef>
                <a:spcPts val="300"/>
              </a:spcBef>
              <a:buNone/>
            </a:pPr>
            <a:r>
              <a:rPr lang="ja-JP" altLang="en-US" dirty="0" smtClean="0"/>
              <a:t>　して負担を軽くしたり、</a:t>
            </a:r>
            <a:endParaRPr lang="en-US" altLang="ja-JP" dirty="0" smtClean="0"/>
          </a:p>
          <a:p>
            <a:pPr marL="0" indent="0">
              <a:spcBef>
                <a:spcPts val="300"/>
              </a:spcBef>
              <a:buNone/>
            </a:pPr>
            <a:r>
              <a:rPr lang="en-US" altLang="ja-JP" sz="1000" dirty="0" smtClean="0"/>
              <a:t>    </a:t>
            </a:r>
            <a:r>
              <a:rPr lang="ja-JP" altLang="en-US" sz="1000" dirty="0" smtClean="0"/>
              <a:t>　しょう　　　　　　　　　                  ひと　　      からだ　　       　き   けん　  　　およ　　　　       よ    そう　　　　　　　        ば   あい</a:t>
            </a:r>
            <a:endParaRPr lang="en-US" altLang="ja-JP" sz="1000" dirty="0"/>
          </a:p>
          <a:p>
            <a:pPr marL="0" indent="0">
              <a:spcBef>
                <a:spcPts val="300"/>
              </a:spcBef>
              <a:buNone/>
            </a:pPr>
            <a:r>
              <a:rPr lang="ja-JP" altLang="en-US" dirty="0" smtClean="0"/>
              <a:t>　障がいのある人の身体に危険が及ぶと予想される場合は、</a:t>
            </a:r>
            <a:endParaRPr lang="en-US" altLang="ja-JP" dirty="0" smtClean="0"/>
          </a:p>
          <a:p>
            <a:pPr marL="0" indent="0">
              <a:spcBef>
                <a:spcPts val="300"/>
              </a:spcBef>
              <a:buNone/>
            </a:pPr>
            <a:r>
              <a:rPr lang="ja-JP" altLang="en-US" sz="1000" dirty="0" smtClean="0"/>
              <a:t>       あん ぜん  かく　ほ　　　                             　　 いち    じ   </a:t>
            </a:r>
            <a:r>
              <a:rPr lang="ja-JP" altLang="en-US" sz="1000" dirty="0" err="1" smtClean="0"/>
              <a:t>て</a:t>
            </a:r>
            <a:r>
              <a:rPr lang="ja-JP" altLang="en-US" sz="1000" dirty="0" smtClean="0"/>
              <a:t>き　    　べつ　　       ば   しょ　          ほ     ご</a:t>
            </a:r>
            <a:endParaRPr lang="en-US" altLang="ja-JP" sz="1000" dirty="0"/>
          </a:p>
          <a:p>
            <a:pPr marL="0" indent="0">
              <a:spcBef>
                <a:spcPts val="300"/>
              </a:spcBef>
              <a:buNone/>
            </a:pPr>
            <a:r>
              <a:rPr lang="ja-JP" altLang="en-US" dirty="0" smtClean="0"/>
              <a:t>   安全確保のために、一時的に別の場所に保護したりします。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3E221-7904-44FE-B6E8-865A1C946A9D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5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817412" y="5350180"/>
            <a:ext cx="7443377" cy="7054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773343" y="2187153"/>
            <a:ext cx="7443377" cy="13712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73343" y="560859"/>
            <a:ext cx="7201585" cy="57954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sz="800" dirty="0">
                <a:solidFill>
                  <a:schemeClr val="accent1"/>
                </a:solidFill>
              </a:rPr>
              <a:t>　　　</a:t>
            </a:r>
            <a:r>
              <a:rPr lang="ja-JP" altLang="en-US" sz="1000" b="1" dirty="0" smtClean="0">
                <a:solidFill>
                  <a:schemeClr val="accent1"/>
                </a:solidFill>
              </a:rPr>
              <a:t>ほっ　かい　どう　しょう</a:t>
            </a:r>
            <a:r>
              <a:rPr lang="ja-JP" altLang="en-US" sz="1000" b="1" dirty="0">
                <a:solidFill>
                  <a:schemeClr val="accent1"/>
                </a:solidFill>
              </a:rPr>
              <a:t>　　　　　　　</a:t>
            </a:r>
            <a:r>
              <a:rPr lang="ja-JP" altLang="en-US" sz="1000" b="1" dirty="0" smtClean="0">
                <a:solidFill>
                  <a:schemeClr val="accent1"/>
                </a:solidFill>
              </a:rPr>
              <a:t>しゃ　けん　　り　　よう　ご</a:t>
            </a:r>
            <a:r>
              <a:rPr lang="ja-JP" altLang="en-US" sz="1000" b="1" dirty="0">
                <a:solidFill>
                  <a:schemeClr val="accent1"/>
                </a:solidFill>
              </a:rPr>
              <a:t>　</a:t>
            </a:r>
            <a:r>
              <a:rPr lang="ja-JP" altLang="en-US" sz="1000" b="1" dirty="0" smtClean="0">
                <a:solidFill>
                  <a:schemeClr val="accent1"/>
                </a:solidFill>
              </a:rPr>
              <a:t>  </a:t>
            </a:r>
            <a:endParaRPr lang="en-US" altLang="ja-JP" sz="1000" b="1" dirty="0">
              <a:solidFill>
                <a:schemeClr val="accent1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ja-JP" altLang="en-US" sz="2400" b="1" dirty="0" smtClean="0">
                <a:solidFill>
                  <a:schemeClr val="accent1"/>
                </a:solidFill>
              </a:rPr>
              <a:t>・</a:t>
            </a:r>
            <a:r>
              <a:rPr lang="ja-JP" altLang="en-US" sz="2400" b="1" dirty="0" err="1" smtClean="0">
                <a:solidFill>
                  <a:schemeClr val="accent1"/>
                </a:solidFill>
              </a:rPr>
              <a:t>北海道障がい</a:t>
            </a:r>
            <a:r>
              <a:rPr lang="ja-JP" altLang="en-US" sz="2400" b="1" dirty="0" smtClean="0">
                <a:solidFill>
                  <a:schemeClr val="accent1"/>
                </a:solidFill>
              </a:rPr>
              <a:t>者権利擁護センター</a:t>
            </a:r>
            <a:endParaRPr lang="en-US" altLang="ja-JP" sz="24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ja-JP" altLang="en-US" sz="1000" dirty="0" smtClean="0"/>
              <a:t>  </a:t>
            </a:r>
            <a:r>
              <a:rPr lang="ja-JP" altLang="en-US" sz="1000" dirty="0" smtClean="0"/>
              <a:t>　　  し  ちょう そん　　    そうだん　　　　　　                              　　　　　　　　　　　　　　ば  あい　  </a:t>
            </a:r>
            <a:endParaRPr lang="en-US" altLang="ja-JP" sz="1000" dirty="0"/>
          </a:p>
          <a:p>
            <a:pPr marL="0" indent="0">
              <a:spcBef>
                <a:spcPts val="300"/>
              </a:spcBef>
              <a:buNone/>
            </a:pPr>
            <a:r>
              <a:rPr lang="ja-JP" altLang="en-US" dirty="0" smtClean="0"/>
              <a:t>　市町村に相談することがむずかしい場合などは、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sz="1000" b="1" dirty="0" smtClean="0">
                <a:solidFill>
                  <a:schemeClr val="accent1"/>
                </a:solidFill>
              </a:rPr>
              <a:t> 　　ほっ  かい どう しょう　　             しゃ けん   り   よう     ご 　　　　　　　　　　　</a:t>
            </a:r>
            <a:r>
              <a:rPr lang="ja-JP" altLang="en-US" sz="1000" dirty="0" smtClean="0">
                <a:solidFill>
                  <a:schemeClr val="accent1"/>
                </a:solidFill>
              </a:rPr>
              <a:t>　　</a:t>
            </a:r>
            <a:r>
              <a:rPr lang="ja-JP" altLang="en-US" sz="1000" dirty="0" smtClean="0"/>
              <a:t>　   そうだん</a:t>
            </a:r>
            <a:endParaRPr lang="en-US" altLang="ja-JP" sz="1000" dirty="0" smtClean="0"/>
          </a:p>
          <a:p>
            <a:pPr marL="0" indent="0">
              <a:spcBef>
                <a:spcPts val="300"/>
              </a:spcBef>
              <a:buNone/>
            </a:pPr>
            <a:r>
              <a:rPr lang="ja-JP" altLang="en-US" b="1" dirty="0" smtClean="0">
                <a:solidFill>
                  <a:schemeClr val="accent1"/>
                </a:solidFill>
              </a:rPr>
              <a:t>　</a:t>
            </a:r>
            <a:r>
              <a:rPr lang="ja-JP" altLang="en-US" b="1" dirty="0" err="1" smtClean="0">
                <a:solidFill>
                  <a:schemeClr val="accent1"/>
                </a:solidFill>
              </a:rPr>
              <a:t>北海道障</a:t>
            </a:r>
            <a:r>
              <a:rPr lang="ja-JP" altLang="en-US" b="1" dirty="0" err="1">
                <a:solidFill>
                  <a:schemeClr val="accent1"/>
                </a:solidFill>
              </a:rPr>
              <a:t>がい</a:t>
            </a:r>
            <a:r>
              <a:rPr lang="ja-JP" altLang="en-US" b="1" dirty="0" smtClean="0">
                <a:solidFill>
                  <a:schemeClr val="accent1"/>
                </a:solidFill>
              </a:rPr>
              <a:t>者権利擁護センター</a:t>
            </a:r>
            <a:r>
              <a:rPr lang="ja-JP" altLang="en-US" dirty="0" smtClean="0"/>
              <a:t>に相談してください。</a:t>
            </a:r>
            <a:endParaRPr lang="en-US" altLang="ja-JP" dirty="0" smtClean="0"/>
          </a:p>
          <a:p>
            <a:pPr marL="0" indent="0">
              <a:spcBef>
                <a:spcPts val="300"/>
              </a:spcBef>
              <a:buNone/>
            </a:pPr>
            <a:endParaRPr lang="en-US" altLang="ja-JP" dirty="0" smtClean="0"/>
          </a:p>
          <a:p>
            <a:pPr marL="0" indent="0">
              <a:spcBef>
                <a:spcPts val="300"/>
              </a:spcBef>
              <a:buNone/>
            </a:pPr>
            <a:r>
              <a:rPr lang="en-US" altLang="ja-JP" b="1" dirty="0" smtClean="0"/>
              <a:t>    </a:t>
            </a:r>
            <a:r>
              <a:rPr lang="ja-JP" altLang="en-US" b="1" dirty="0" smtClean="0"/>
              <a:t>　</a:t>
            </a:r>
            <a:r>
              <a:rPr lang="ja-JP" altLang="en-US" b="1" dirty="0" smtClean="0"/>
              <a:t> で</a:t>
            </a:r>
            <a:r>
              <a:rPr lang="ja-JP" altLang="en-US" b="1" dirty="0" smtClean="0"/>
              <a:t>　ん　わ　　０１１－２３１－８６１７</a:t>
            </a:r>
            <a:endParaRPr lang="en-US" altLang="ja-JP" b="1" dirty="0" smtClean="0"/>
          </a:p>
          <a:p>
            <a:pPr marL="0" indent="0">
              <a:spcBef>
                <a:spcPts val="300"/>
              </a:spcBef>
              <a:buNone/>
            </a:pPr>
            <a:endParaRPr lang="en-US" altLang="ja-JP" sz="400" b="1" dirty="0"/>
          </a:p>
          <a:p>
            <a:pPr marL="0" indent="0">
              <a:spcBef>
                <a:spcPts val="300"/>
              </a:spcBef>
              <a:buNone/>
            </a:pPr>
            <a:r>
              <a:rPr lang="ja-JP" altLang="en-US" b="1" dirty="0" smtClean="0"/>
              <a:t>　　　ファックス　　０１１－２３２－４０６８</a:t>
            </a:r>
            <a:endParaRPr lang="en-US" altLang="ja-JP" b="1" dirty="0" smtClean="0"/>
          </a:p>
          <a:p>
            <a:pPr marL="0" indent="0">
              <a:spcBef>
                <a:spcPts val="300"/>
              </a:spcBef>
              <a:buNone/>
            </a:pPr>
            <a:endParaRPr lang="en-US" altLang="ja-JP" sz="400" b="1" dirty="0"/>
          </a:p>
          <a:p>
            <a:pPr marL="0" indent="0">
              <a:spcBef>
                <a:spcPts val="300"/>
              </a:spcBef>
              <a:buNone/>
            </a:pPr>
            <a:r>
              <a:rPr lang="ja-JP" altLang="en-US" b="1" dirty="0" smtClean="0"/>
              <a:t>　　　メ　ー　ル　　</a:t>
            </a:r>
            <a:r>
              <a:rPr lang="en-US" altLang="ja-JP" b="1" dirty="0" smtClean="0"/>
              <a:t>hofuku.shohuku1@pref.hokkaido.lg.jp</a:t>
            </a:r>
          </a:p>
          <a:p>
            <a:pPr marL="0" indent="0">
              <a:spcBef>
                <a:spcPts val="300"/>
              </a:spcBef>
              <a:buNone/>
            </a:pPr>
            <a:endParaRPr lang="en-US" altLang="ja-JP" sz="2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ja-JP" altLang="en-US" sz="2000" b="1" dirty="0" smtClean="0">
                <a:solidFill>
                  <a:schemeClr val="accent5">
                    <a:lumMod val="50000"/>
                  </a:schemeClr>
                </a:solidFill>
              </a:rPr>
              <a:t>そのほかの相談できる場所 ⇒ 北海道障</a:t>
            </a:r>
            <a:r>
              <a:rPr lang="ja-JP" altLang="en-US" sz="2000" b="1" dirty="0">
                <a:solidFill>
                  <a:schemeClr val="accent5">
                    <a:lumMod val="50000"/>
                  </a:schemeClr>
                </a:solidFill>
              </a:rPr>
              <a:t>がい</a:t>
            </a:r>
            <a:r>
              <a:rPr lang="ja-JP" altLang="en-US" sz="2000" b="1" dirty="0" smtClean="0">
                <a:solidFill>
                  <a:schemeClr val="accent5">
                    <a:lumMod val="50000"/>
                  </a:schemeClr>
                </a:solidFill>
              </a:rPr>
              <a:t>者１１０番</a:t>
            </a:r>
            <a:r>
              <a:rPr lang="ja-JP" altLang="en-US" b="1" dirty="0" smtClean="0"/>
              <a:t> </a:t>
            </a:r>
            <a:endParaRPr lang="en-US" altLang="ja-JP" b="1" dirty="0" smtClean="0"/>
          </a:p>
          <a:p>
            <a:pPr marL="0" indent="0">
              <a:spcBef>
                <a:spcPts val="300"/>
              </a:spcBef>
              <a:buNone/>
            </a:pPr>
            <a:r>
              <a:rPr lang="ja-JP" altLang="en-US" sz="2000" b="1" dirty="0">
                <a:solidFill>
                  <a:schemeClr val="accent5">
                    <a:lumMod val="50000"/>
                  </a:schemeClr>
                </a:solidFill>
              </a:rPr>
              <a:t>・相談</a:t>
            </a:r>
            <a:r>
              <a:rPr lang="ja-JP" altLang="en-US" sz="2000" b="1" dirty="0" smtClean="0">
                <a:solidFill>
                  <a:schemeClr val="accent5">
                    <a:lumMod val="50000"/>
                  </a:schemeClr>
                </a:solidFill>
              </a:rPr>
              <a:t>内容</a:t>
            </a:r>
            <a:endParaRPr lang="en-US" altLang="ja-JP" sz="2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ja-JP" altLang="en-US" sz="1800" b="1" dirty="0" smtClean="0">
                <a:solidFill>
                  <a:schemeClr val="accent5">
                    <a:lumMod val="50000"/>
                  </a:schemeClr>
                </a:solidFill>
              </a:rPr>
              <a:t>（</a:t>
            </a:r>
            <a:r>
              <a:rPr lang="ja-JP" altLang="en-US" sz="1800" b="1" dirty="0">
                <a:solidFill>
                  <a:schemeClr val="accent5">
                    <a:lumMod val="50000"/>
                  </a:schemeClr>
                </a:solidFill>
              </a:rPr>
              <a:t>法律に関する相談）身体・生命 財産</a:t>
            </a:r>
            <a:r>
              <a:rPr lang="ja-JP" altLang="en-US" sz="1800" b="1" dirty="0" smtClean="0">
                <a:solidFill>
                  <a:schemeClr val="accent5">
                    <a:lumMod val="50000"/>
                  </a:schemeClr>
                </a:solidFill>
              </a:rPr>
              <a:t>侵害 </a:t>
            </a:r>
            <a:r>
              <a:rPr lang="ja-JP" altLang="en-US" sz="1800" b="1" dirty="0">
                <a:solidFill>
                  <a:schemeClr val="accent5">
                    <a:lumMod val="50000"/>
                  </a:schemeClr>
                </a:solidFill>
              </a:rPr>
              <a:t>相続</a:t>
            </a:r>
            <a:r>
              <a:rPr lang="ja-JP" altLang="en-US" sz="1800" b="1" dirty="0" smtClean="0">
                <a:solidFill>
                  <a:schemeClr val="accent5">
                    <a:lumMod val="50000"/>
                  </a:schemeClr>
                </a:solidFill>
              </a:rPr>
              <a:t>関係 金融</a:t>
            </a:r>
            <a:r>
              <a:rPr lang="ja-JP" altLang="en-US" sz="1800" b="1" dirty="0">
                <a:solidFill>
                  <a:schemeClr val="accent5">
                    <a:lumMod val="50000"/>
                  </a:schemeClr>
                </a:solidFill>
              </a:rPr>
              <a:t>・消費・</a:t>
            </a:r>
            <a:r>
              <a:rPr lang="ja-JP" altLang="en-US" sz="1800" b="1" dirty="0" smtClean="0">
                <a:solidFill>
                  <a:schemeClr val="accent5">
                    <a:lumMod val="50000"/>
                  </a:schemeClr>
                </a:solidFill>
              </a:rPr>
              <a:t>契約</a:t>
            </a:r>
            <a:endParaRPr lang="en-US" altLang="ja-JP" sz="18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ja-JP" altLang="en-US" sz="1800" b="1" dirty="0">
                <a:solidFill>
                  <a:schemeClr val="accent5">
                    <a:lumMod val="50000"/>
                  </a:schemeClr>
                </a:solidFill>
              </a:rPr>
              <a:t>　　　　　　　　　　　　　</a:t>
            </a:r>
            <a:r>
              <a:rPr lang="ja-JP" altLang="en-US" sz="1800" b="1" dirty="0" smtClean="0">
                <a:solidFill>
                  <a:schemeClr val="accent5">
                    <a:lumMod val="50000"/>
                  </a:schemeClr>
                </a:solidFill>
              </a:rPr>
              <a:t> 雇用</a:t>
            </a:r>
            <a:r>
              <a:rPr lang="ja-JP" altLang="en-US" sz="1800" b="1" dirty="0">
                <a:solidFill>
                  <a:schemeClr val="accent5">
                    <a:lumMod val="50000"/>
                  </a:schemeClr>
                </a:solidFill>
              </a:rPr>
              <a:t>・勤務条件</a:t>
            </a:r>
            <a:endParaRPr lang="en-US" altLang="ja-JP" sz="18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ja-JP" altLang="en-US" sz="1800" b="1" dirty="0" smtClean="0">
                <a:solidFill>
                  <a:schemeClr val="accent5">
                    <a:lumMod val="50000"/>
                  </a:schemeClr>
                </a:solidFill>
              </a:rPr>
              <a:t>（人権</a:t>
            </a:r>
            <a:r>
              <a:rPr lang="ja-JP" altLang="en-US" sz="1800" b="1" dirty="0">
                <a:solidFill>
                  <a:schemeClr val="accent5">
                    <a:lumMod val="50000"/>
                  </a:schemeClr>
                </a:solidFill>
              </a:rPr>
              <a:t>擁護の相談）職場、</a:t>
            </a:r>
            <a:r>
              <a:rPr lang="ja-JP" altLang="en-US" sz="1800" b="1" dirty="0" smtClean="0">
                <a:solidFill>
                  <a:schemeClr val="accent5">
                    <a:lumMod val="50000"/>
                  </a:schemeClr>
                </a:solidFill>
              </a:rPr>
              <a:t>施設での人権擁護　隣人</a:t>
            </a:r>
            <a:r>
              <a:rPr lang="ja-JP" altLang="en-US" sz="1800" b="1" dirty="0">
                <a:solidFill>
                  <a:schemeClr val="accent5">
                    <a:lumMod val="50000"/>
                  </a:schemeClr>
                </a:solidFill>
              </a:rPr>
              <a:t>・</a:t>
            </a:r>
            <a:r>
              <a:rPr lang="ja-JP" altLang="en-US" sz="1800" b="1" dirty="0" smtClean="0">
                <a:solidFill>
                  <a:schemeClr val="accent5">
                    <a:lumMod val="50000"/>
                  </a:schemeClr>
                </a:solidFill>
              </a:rPr>
              <a:t>知人</a:t>
            </a:r>
            <a:r>
              <a:rPr lang="ja-JP" altLang="en-US" sz="1800" b="1" dirty="0">
                <a:solidFill>
                  <a:schemeClr val="accent5">
                    <a:lumMod val="50000"/>
                  </a:schemeClr>
                </a:solidFill>
              </a:rPr>
              <a:t>での人権擁護</a:t>
            </a:r>
            <a:endParaRPr lang="en-US" altLang="ja-JP" sz="18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ja-JP" altLang="en-US" sz="1800" b="1" dirty="0" smtClean="0">
                <a:solidFill>
                  <a:schemeClr val="accent5">
                    <a:lumMod val="50000"/>
                  </a:schemeClr>
                </a:solidFill>
              </a:rPr>
              <a:t>（その他必要な相談）</a:t>
            </a:r>
            <a:endParaRPr lang="en-US" altLang="ja-JP" sz="18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endParaRPr lang="en-US" altLang="ja-JP" sz="800" b="1" dirty="0"/>
          </a:p>
          <a:p>
            <a:pPr marL="0" indent="0">
              <a:spcBef>
                <a:spcPts val="300"/>
              </a:spcBef>
              <a:buNone/>
            </a:pPr>
            <a:r>
              <a:rPr lang="ja-JP" altLang="en-US" sz="2000" b="1" dirty="0">
                <a:solidFill>
                  <a:srgbClr val="0000FF"/>
                </a:solidFill>
              </a:rPr>
              <a:t>☏　　</a:t>
            </a:r>
            <a:r>
              <a:rPr lang="ja-JP" altLang="en-US" sz="2000" b="1" dirty="0" smtClean="0">
                <a:solidFill>
                  <a:srgbClr val="0000FF"/>
                </a:solidFill>
              </a:rPr>
              <a:t>０１１－２５２－１２３３</a:t>
            </a:r>
            <a:endParaRPr lang="en-US" altLang="ja-JP" sz="2000" b="1" dirty="0" smtClean="0">
              <a:solidFill>
                <a:srgbClr val="0000FF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ja-JP" altLang="en-US" sz="2000" b="1" dirty="0" smtClean="0">
                <a:solidFill>
                  <a:srgbClr val="0000FF"/>
                </a:solidFill>
              </a:rPr>
              <a:t>Ｆａｘ</a:t>
            </a:r>
            <a:r>
              <a:rPr lang="ja-JP" altLang="en-US" sz="2000" b="1" dirty="0">
                <a:solidFill>
                  <a:srgbClr val="0000FF"/>
                </a:solidFill>
              </a:rPr>
              <a:t>　</a:t>
            </a:r>
            <a:r>
              <a:rPr lang="ja-JP" altLang="en-US" sz="2000" b="1" dirty="0" smtClean="0">
                <a:solidFill>
                  <a:srgbClr val="0000FF"/>
                </a:solidFill>
              </a:rPr>
              <a:t>０１１－２５２－１２３５</a:t>
            </a:r>
            <a:endParaRPr lang="ja-JP" altLang="en-US" sz="2000" b="1" dirty="0" smtClean="0">
              <a:solidFill>
                <a:srgbClr val="0000FF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3E221-7904-44FE-B6E8-865A1C946A9D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944040" y="5409281"/>
            <a:ext cx="3789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0000FF"/>
                </a:solidFill>
              </a:rPr>
              <a:t>北海道身体障害者福祉協会</a:t>
            </a:r>
            <a:endParaRPr kumimoji="1" lang="en-US" altLang="ja-JP" dirty="0" smtClean="0">
              <a:solidFill>
                <a:srgbClr val="0000FF"/>
              </a:solidFill>
            </a:endParaRPr>
          </a:p>
          <a:p>
            <a:r>
              <a:rPr lang="ja-JP" altLang="en-US" dirty="0" smtClean="0">
                <a:solidFill>
                  <a:srgbClr val="0000FF"/>
                </a:solidFill>
              </a:rPr>
              <a:t>（北海道委託事業）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78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748703" y="1571224"/>
            <a:ext cx="7583928" cy="496769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48703" y="386366"/>
            <a:ext cx="8115987" cy="615254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ja-JP" sz="900" dirty="0"/>
          </a:p>
          <a:p>
            <a:pPr marL="0" indent="0">
              <a:buNone/>
            </a:pPr>
            <a:r>
              <a:rPr lang="ja-JP" altLang="en-US" sz="1000" b="1" dirty="0" smtClean="0"/>
              <a:t> ほっ かい  どうしょう　　              しゃ けん   り    よう     ご    　　　　　　　　　　　　　　　　　　   そうだん　　     け い は </a:t>
            </a:r>
            <a:r>
              <a:rPr lang="ja-JP" altLang="en-US" sz="1000" b="1" dirty="0" err="1" smtClean="0"/>
              <a:t>つ</a:t>
            </a:r>
            <a:endParaRPr lang="en-US" altLang="ja-JP" sz="1000" b="1" dirty="0" smtClean="0"/>
          </a:p>
          <a:p>
            <a:pPr marL="0" indent="0">
              <a:spcBef>
                <a:spcPts val="300"/>
              </a:spcBef>
              <a:buNone/>
            </a:pPr>
            <a:r>
              <a:rPr lang="ja-JP" altLang="en-US" b="1" dirty="0" err="1" smtClean="0"/>
              <a:t>北海道障</a:t>
            </a:r>
            <a:r>
              <a:rPr lang="ja-JP" altLang="en-US" b="1" dirty="0" err="1"/>
              <a:t>がい</a:t>
            </a:r>
            <a:r>
              <a:rPr lang="ja-JP" altLang="en-US" b="1" dirty="0" smtClean="0"/>
              <a:t>者権利擁護センター</a:t>
            </a:r>
            <a:r>
              <a:rPr lang="ja-JP" altLang="en-US" dirty="0" smtClean="0"/>
              <a:t>では、相談や啓発などをしています。</a:t>
            </a:r>
            <a:endParaRPr lang="en-US" altLang="ja-JP" dirty="0" smtClean="0"/>
          </a:p>
          <a:p>
            <a:pPr marL="0" indent="0">
              <a:spcBef>
                <a:spcPts val="300"/>
              </a:spcBef>
              <a:buNone/>
            </a:pPr>
            <a:endParaRPr lang="en-US" altLang="ja-JP" sz="900" dirty="0" smtClean="0"/>
          </a:p>
          <a:p>
            <a:pPr marL="0" indent="0">
              <a:spcBef>
                <a:spcPts val="300"/>
              </a:spcBef>
              <a:buNone/>
            </a:pPr>
            <a:endParaRPr lang="en-US" altLang="ja-JP" sz="900" dirty="0" smtClean="0"/>
          </a:p>
          <a:p>
            <a:pPr marL="0" indent="0">
              <a:spcBef>
                <a:spcPts val="300"/>
              </a:spcBef>
              <a:buNone/>
            </a:pPr>
            <a:endParaRPr lang="en-US" altLang="ja-JP" sz="900" dirty="0"/>
          </a:p>
          <a:p>
            <a:pPr marL="0" indent="0">
              <a:spcBef>
                <a:spcPts val="300"/>
              </a:spcBef>
              <a:buNone/>
            </a:pPr>
            <a:endParaRPr lang="en-US" altLang="ja-JP" sz="900" dirty="0" smtClean="0"/>
          </a:p>
          <a:p>
            <a:pPr marL="0" indent="0">
              <a:spcBef>
                <a:spcPts val="300"/>
              </a:spcBef>
              <a:buNone/>
            </a:pPr>
            <a:endParaRPr lang="en-US" altLang="ja-JP" sz="900" dirty="0"/>
          </a:p>
          <a:p>
            <a:pPr marL="0" indent="0">
              <a:spcBef>
                <a:spcPts val="300"/>
              </a:spcBef>
              <a:buNone/>
            </a:pPr>
            <a:endParaRPr lang="en-US" altLang="ja-JP" sz="900" dirty="0" smtClean="0"/>
          </a:p>
          <a:p>
            <a:pPr marL="0" indent="0">
              <a:spcBef>
                <a:spcPts val="300"/>
              </a:spcBef>
              <a:buNone/>
            </a:pPr>
            <a:r>
              <a:rPr lang="ja-JP" altLang="en-US" sz="900" dirty="0" smtClean="0"/>
              <a:t>　</a:t>
            </a:r>
            <a:r>
              <a:rPr lang="ja-JP" altLang="en-US" sz="900" b="1" dirty="0" smtClean="0"/>
              <a:t> 　　　  　　 　　</a:t>
            </a:r>
            <a:r>
              <a:rPr lang="ja-JP" altLang="en-US" sz="1000" b="1" dirty="0" smtClean="0">
                <a:solidFill>
                  <a:schemeClr val="accent1"/>
                </a:solidFill>
              </a:rPr>
              <a:t>でん わ   そう </a:t>
            </a:r>
            <a:r>
              <a:rPr lang="ja-JP" altLang="en-US" sz="1000" b="1" dirty="0" err="1" smtClean="0">
                <a:solidFill>
                  <a:schemeClr val="accent1"/>
                </a:solidFill>
              </a:rPr>
              <a:t>だん</a:t>
            </a:r>
            <a:endParaRPr lang="en-US" altLang="ja-JP" sz="1000" b="1" dirty="0">
              <a:solidFill>
                <a:schemeClr val="accent1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en-US" altLang="ja-JP" b="1" dirty="0" smtClean="0">
                <a:solidFill>
                  <a:schemeClr val="accent1"/>
                </a:solidFill>
              </a:rPr>
              <a:t> </a:t>
            </a:r>
            <a:r>
              <a:rPr lang="ja-JP" altLang="en-US" b="1" dirty="0" smtClean="0">
                <a:solidFill>
                  <a:schemeClr val="accent1"/>
                </a:solidFill>
              </a:rPr>
              <a:t>　　　</a:t>
            </a:r>
            <a:r>
              <a:rPr lang="en-US" altLang="ja-JP" b="1" dirty="0" smtClean="0">
                <a:solidFill>
                  <a:schemeClr val="accent1"/>
                </a:solidFill>
              </a:rPr>
              <a:t> </a:t>
            </a:r>
            <a:r>
              <a:rPr lang="ja-JP" altLang="en-US" b="1" dirty="0">
                <a:solidFill>
                  <a:schemeClr val="accent1"/>
                </a:solidFill>
              </a:rPr>
              <a:t>電話</a:t>
            </a:r>
            <a:r>
              <a:rPr lang="ja-JP" altLang="en-US" b="1" dirty="0" smtClean="0">
                <a:solidFill>
                  <a:schemeClr val="accent1"/>
                </a:solidFill>
              </a:rPr>
              <a:t>相談</a:t>
            </a:r>
            <a:endParaRPr lang="en-US" altLang="ja-JP" b="1" dirty="0" smtClean="0">
              <a:solidFill>
                <a:schemeClr val="accent1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endParaRPr lang="en-US" altLang="ja-JP" sz="1000" dirty="0" smtClean="0"/>
          </a:p>
          <a:p>
            <a:pPr marL="0" indent="0">
              <a:spcBef>
                <a:spcPts val="300"/>
              </a:spcBef>
              <a:buNone/>
            </a:pPr>
            <a:r>
              <a:rPr lang="ja-JP" altLang="en-US" sz="1000" dirty="0" smtClean="0"/>
              <a:t>　　　　　　    </a:t>
            </a:r>
            <a:r>
              <a:rPr lang="ja-JP" altLang="en-US" sz="1000" b="1" dirty="0" smtClean="0">
                <a:solidFill>
                  <a:schemeClr val="accent1"/>
                </a:solidFill>
              </a:rPr>
              <a:t>せん  もん そう  だん</a:t>
            </a:r>
            <a:r>
              <a:rPr lang="ja-JP" altLang="en-US" sz="1000" dirty="0" smtClean="0"/>
              <a:t>　 　　　　     よ    やく　         ひつよう</a:t>
            </a:r>
            <a:endParaRPr lang="en-US" altLang="ja-JP" sz="1000" dirty="0"/>
          </a:p>
          <a:p>
            <a:pPr marL="0" indent="0">
              <a:spcBef>
                <a:spcPts val="300"/>
              </a:spcBef>
              <a:buNone/>
            </a:pPr>
            <a:r>
              <a:rPr lang="ja-JP" altLang="en-US" dirty="0" smtClean="0"/>
              <a:t>　</a:t>
            </a:r>
            <a:r>
              <a:rPr lang="ja-JP" altLang="en-US" dirty="0" smtClean="0">
                <a:solidFill>
                  <a:schemeClr val="accent1"/>
                </a:solidFill>
              </a:rPr>
              <a:t>　　  </a:t>
            </a:r>
            <a:r>
              <a:rPr lang="ja-JP" altLang="en-US" b="1" dirty="0" smtClean="0">
                <a:solidFill>
                  <a:schemeClr val="accent1"/>
                </a:solidFill>
              </a:rPr>
              <a:t>専門相談　　</a:t>
            </a:r>
            <a:r>
              <a:rPr lang="ja-JP" altLang="en-US" dirty="0" smtClean="0"/>
              <a:t>（予約が必要です）</a:t>
            </a:r>
            <a:endParaRPr lang="en-US" altLang="ja-JP" dirty="0" smtClean="0"/>
          </a:p>
          <a:p>
            <a:pPr marL="0" indent="0">
              <a:spcBef>
                <a:spcPts val="300"/>
              </a:spcBef>
              <a:buNone/>
            </a:pPr>
            <a:r>
              <a:rPr lang="ja-JP" altLang="en-US" sz="900" dirty="0"/>
              <a:t>　</a:t>
            </a:r>
            <a:r>
              <a:rPr lang="ja-JP" altLang="en-US" sz="900" dirty="0" smtClean="0"/>
              <a:t>　　　　　　      　     　　　　　　　　　                　　</a:t>
            </a:r>
            <a:r>
              <a:rPr lang="ja-JP" altLang="en-US" sz="1000" dirty="0" smtClean="0"/>
              <a:t>ほうり</a:t>
            </a:r>
            <a:r>
              <a:rPr lang="ja-JP" altLang="en-US" sz="1000" dirty="0" err="1" smtClean="0"/>
              <a:t>つ</a:t>
            </a:r>
            <a:r>
              <a:rPr lang="ja-JP" altLang="en-US" sz="1000" dirty="0" smtClean="0"/>
              <a:t>    そうだん　  べん    </a:t>
            </a:r>
            <a:r>
              <a:rPr lang="ja-JP" altLang="en-US" sz="1000" dirty="0" err="1" smtClean="0"/>
              <a:t>ご   </a:t>
            </a:r>
            <a:r>
              <a:rPr lang="ja-JP" altLang="en-US" sz="1000" dirty="0" smtClean="0"/>
              <a:t> し　　                       めんだん　     でんわ   そうだん</a:t>
            </a:r>
            <a:endParaRPr lang="en-US" altLang="ja-JP" sz="1000" dirty="0" smtClean="0"/>
          </a:p>
          <a:p>
            <a:pPr marL="0" indent="0">
              <a:spcBef>
                <a:spcPts val="300"/>
              </a:spcBef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　　　　　         ・法律相談（弁護士による面談・電話相談）</a:t>
            </a:r>
            <a:endParaRPr lang="en-US" altLang="ja-JP" dirty="0" smtClean="0"/>
          </a:p>
          <a:p>
            <a:pPr marL="0" indent="0">
              <a:spcBef>
                <a:spcPts val="300"/>
              </a:spcBef>
              <a:buNone/>
            </a:pPr>
            <a:r>
              <a:rPr lang="ja-JP" altLang="en-US" sz="900" dirty="0"/>
              <a:t>　</a:t>
            </a:r>
            <a:r>
              <a:rPr lang="ja-JP" altLang="en-US" sz="900" dirty="0" smtClean="0"/>
              <a:t>　　　                                    　  　　   　　　　　　　   </a:t>
            </a:r>
            <a:r>
              <a:rPr lang="ja-JP" altLang="en-US" sz="1000" dirty="0" smtClean="0"/>
              <a:t>い  りょう そうだん     　でんわ   そうだん</a:t>
            </a:r>
            <a:endParaRPr lang="en-US" altLang="ja-JP" sz="1000" dirty="0" smtClean="0"/>
          </a:p>
          <a:p>
            <a:pPr marL="0" indent="0">
              <a:spcBef>
                <a:spcPts val="300"/>
              </a:spcBef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　   　　　　      ・医療相談（電話相談）</a:t>
            </a:r>
            <a:endParaRPr lang="en-US" altLang="ja-JP" dirty="0" smtClean="0"/>
          </a:p>
          <a:p>
            <a:pPr marL="0" indent="0">
              <a:spcBef>
                <a:spcPts val="300"/>
              </a:spcBef>
              <a:buNone/>
            </a:pPr>
            <a:endParaRPr lang="en-US" altLang="ja-JP" sz="900" dirty="0" smtClean="0"/>
          </a:p>
          <a:p>
            <a:pPr marL="0" indent="0">
              <a:spcBef>
                <a:spcPts val="300"/>
              </a:spcBef>
              <a:buNone/>
            </a:pPr>
            <a:r>
              <a:rPr lang="ja-JP" altLang="en-US" sz="1000" dirty="0" smtClean="0"/>
              <a:t>　</a:t>
            </a:r>
            <a:r>
              <a:rPr lang="ja-JP" altLang="en-US" sz="1000" dirty="0" smtClean="0">
                <a:solidFill>
                  <a:schemeClr val="accent1"/>
                </a:solidFill>
              </a:rPr>
              <a:t>          　　    </a:t>
            </a:r>
            <a:r>
              <a:rPr lang="ja-JP" altLang="en-US" sz="1000" b="1" dirty="0" smtClean="0">
                <a:solidFill>
                  <a:schemeClr val="accent1"/>
                </a:solidFill>
              </a:rPr>
              <a:t>ぎゃく たい ぼう   し　　　                                ふ   きゅう けい はつ　</a:t>
            </a:r>
            <a:endParaRPr lang="en-US" altLang="ja-JP" sz="1000" b="1" dirty="0" smtClean="0">
              <a:solidFill>
                <a:schemeClr val="accent1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ja-JP" altLang="en-US" b="1" dirty="0">
                <a:solidFill>
                  <a:schemeClr val="accent1"/>
                </a:solidFill>
              </a:rPr>
              <a:t>　</a:t>
            </a:r>
            <a:r>
              <a:rPr lang="ja-JP" altLang="en-US" b="1" dirty="0" smtClean="0">
                <a:solidFill>
                  <a:schemeClr val="accent1"/>
                </a:solidFill>
              </a:rPr>
              <a:t>  　   虐待防止のための普及啓発</a:t>
            </a:r>
            <a:endParaRPr lang="en-US" altLang="ja-JP" b="1" dirty="0" smtClean="0">
              <a:solidFill>
                <a:schemeClr val="accent1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ja-JP" altLang="en-US" sz="1000" dirty="0" smtClean="0"/>
              <a:t>                 </a:t>
            </a:r>
            <a:r>
              <a:rPr lang="ja-JP" altLang="en-US" sz="1000" dirty="0"/>
              <a:t>　</a:t>
            </a:r>
            <a:r>
              <a:rPr lang="ja-JP" altLang="en-US" sz="1000" dirty="0" smtClean="0"/>
              <a:t>　　　　                　　　　　　　　　　　　　　　　　　　　　　　　　　   さくせい</a:t>
            </a:r>
            <a:endParaRPr lang="en-US" altLang="ja-JP" sz="1000" dirty="0" smtClean="0"/>
          </a:p>
          <a:p>
            <a:pPr marL="0" indent="0">
              <a:spcBef>
                <a:spcPts val="300"/>
              </a:spcBef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        　　　　　　・パンフレットの作成</a:t>
            </a:r>
            <a:endParaRPr lang="en-US" altLang="ja-JP" dirty="0" smtClean="0"/>
          </a:p>
          <a:p>
            <a:pPr marL="0" indent="0">
              <a:spcBef>
                <a:spcPts val="300"/>
              </a:spcBef>
              <a:buNone/>
            </a:pPr>
            <a:r>
              <a:rPr lang="ja-JP" altLang="en-US" sz="900" dirty="0" smtClean="0"/>
              <a:t>　</a:t>
            </a:r>
            <a:r>
              <a:rPr lang="ja-JP" altLang="en-US" sz="1000" dirty="0" smtClean="0"/>
              <a:t>　　　　　　　                　　　　　　　　　　　けんしゅうかい　　　　かいさい</a:t>
            </a:r>
            <a:endParaRPr lang="en-US" altLang="ja-JP" sz="1000" dirty="0" smtClean="0"/>
          </a:p>
          <a:p>
            <a:pPr marL="0" indent="0">
              <a:spcBef>
                <a:spcPts val="300"/>
              </a:spcBef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　        　　　　・研修会の開催など</a:t>
            </a:r>
            <a:endParaRPr lang="en-US" altLang="ja-JP" dirty="0" smtClean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3E221-7904-44FE-B6E8-865A1C946A9D}" type="slidenum">
              <a:rPr kumimoji="1" lang="ja-JP" altLang="en-US" smtClean="0"/>
              <a:t>18</a:t>
            </a:fld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801" y="3935504"/>
            <a:ext cx="2335279" cy="228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8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680617" y="2678806"/>
            <a:ext cx="4533363" cy="35843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519" y="437882"/>
            <a:ext cx="6619741" cy="22108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900" dirty="0" smtClean="0"/>
              <a:t>　　　</a:t>
            </a:r>
            <a:r>
              <a:rPr lang="ja-JP" altLang="en-US" sz="1000" b="1" dirty="0" smtClean="0"/>
              <a:t>  </a:t>
            </a:r>
            <a:r>
              <a:rPr lang="ja-JP" altLang="en-US" sz="1000" b="1" dirty="0" smtClean="0">
                <a:solidFill>
                  <a:schemeClr val="accent1"/>
                </a:solidFill>
              </a:rPr>
              <a:t>ち   いき　　　　    　　　　　い　いん  かい　</a:t>
            </a:r>
            <a:r>
              <a:rPr lang="ja-JP" altLang="en-US" sz="1000" dirty="0" smtClean="0"/>
              <a:t>　　ほっ かい どう　     せい    </a:t>
            </a:r>
            <a:r>
              <a:rPr lang="ja-JP" altLang="en-US" sz="1000" dirty="0" err="1" smtClean="0"/>
              <a:t>ど</a:t>
            </a:r>
            <a:endParaRPr lang="en-US" altLang="ja-JP" sz="1000" dirty="0" smtClean="0"/>
          </a:p>
          <a:p>
            <a:pPr marL="0" indent="0">
              <a:spcBef>
                <a:spcPts val="300"/>
              </a:spcBef>
              <a:buNone/>
            </a:pPr>
            <a:r>
              <a:rPr lang="ja-JP" altLang="en-US" sz="2400" b="1" dirty="0" smtClean="0">
                <a:solidFill>
                  <a:schemeClr val="accent1"/>
                </a:solidFill>
              </a:rPr>
              <a:t>・地域づくり委員会</a:t>
            </a:r>
            <a:r>
              <a:rPr lang="ja-JP" altLang="en-US" dirty="0" smtClean="0"/>
              <a:t>（北海道の制度）</a:t>
            </a:r>
            <a:endParaRPr lang="en-US" altLang="ja-JP" dirty="0" smtClean="0"/>
          </a:p>
          <a:p>
            <a:pPr marL="0" indent="0">
              <a:spcBef>
                <a:spcPts val="300"/>
              </a:spcBef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sz="900" b="1" dirty="0" smtClean="0"/>
              <a:t>　　　</a:t>
            </a:r>
            <a:r>
              <a:rPr lang="ja-JP" altLang="en-US" sz="1000" b="1" dirty="0" smtClean="0"/>
              <a:t>　  ほっ かい どう しょう　　　          しゃ  じょう れい</a:t>
            </a:r>
            <a:r>
              <a:rPr lang="ja-JP" altLang="en-US" sz="1000" dirty="0"/>
              <a:t>　　</a:t>
            </a:r>
            <a:endParaRPr lang="en-US" altLang="ja-JP" sz="1000" dirty="0"/>
          </a:p>
          <a:p>
            <a:pPr marL="0" indent="0">
              <a:spcBef>
                <a:spcPts val="300"/>
              </a:spcBef>
              <a:buNone/>
            </a:pPr>
            <a:r>
              <a:rPr lang="ja-JP" altLang="en-US" dirty="0" smtClean="0"/>
              <a:t>　　</a:t>
            </a:r>
            <a:r>
              <a:rPr lang="ja-JP" altLang="en-US" dirty="0" err="1" smtClean="0"/>
              <a:t>北海道</a:t>
            </a:r>
            <a:r>
              <a:rPr lang="ja-JP" altLang="en-US" dirty="0" err="1"/>
              <a:t>障がい</a:t>
            </a:r>
            <a:r>
              <a:rPr lang="ja-JP" altLang="en-US" dirty="0"/>
              <a:t>者</a:t>
            </a:r>
            <a:r>
              <a:rPr lang="ja-JP" altLang="en-US" dirty="0" smtClean="0"/>
              <a:t>条例にもとづいて、</a:t>
            </a:r>
            <a:endParaRPr lang="en-US" altLang="ja-JP" dirty="0" smtClean="0"/>
          </a:p>
          <a:p>
            <a:pPr marL="0" indent="0">
              <a:spcBef>
                <a:spcPts val="300"/>
              </a:spcBef>
              <a:buNone/>
            </a:pPr>
            <a:r>
              <a:rPr lang="ja-JP" altLang="en-US" sz="800" dirty="0" smtClean="0"/>
              <a:t>　　　　　</a:t>
            </a:r>
            <a:r>
              <a:rPr lang="ja-JP" altLang="en-US" sz="1000" dirty="0" smtClean="0">
                <a:solidFill>
                  <a:schemeClr val="accent1"/>
                </a:solidFill>
              </a:rPr>
              <a:t>   さ    べつ</a:t>
            </a:r>
            <a:r>
              <a:rPr lang="ja-JP" altLang="en-US" sz="1000" dirty="0">
                <a:solidFill>
                  <a:schemeClr val="accent1"/>
                </a:solidFill>
              </a:rPr>
              <a:t>　　</a:t>
            </a:r>
            <a:r>
              <a:rPr lang="ja-JP" altLang="en-US" sz="1000" dirty="0" smtClean="0">
                <a:solidFill>
                  <a:schemeClr val="accent1"/>
                </a:solidFill>
              </a:rPr>
              <a:t>   </a:t>
            </a:r>
            <a:r>
              <a:rPr lang="ja-JP" altLang="en-US" sz="1000" dirty="0">
                <a:solidFill>
                  <a:schemeClr val="accent1"/>
                </a:solidFill>
              </a:rPr>
              <a:t>　</a:t>
            </a:r>
            <a:r>
              <a:rPr lang="ja-JP" altLang="en-US" sz="1000" dirty="0" smtClean="0">
                <a:solidFill>
                  <a:schemeClr val="accent1"/>
                </a:solidFill>
              </a:rPr>
              <a:t>けん  り</a:t>
            </a:r>
            <a:r>
              <a:rPr lang="ja-JP" altLang="en-US" sz="1000" dirty="0">
                <a:solidFill>
                  <a:schemeClr val="accent1"/>
                </a:solidFill>
              </a:rPr>
              <a:t>　</a:t>
            </a:r>
            <a:r>
              <a:rPr lang="ja-JP" altLang="en-US" sz="1000" dirty="0" smtClean="0">
                <a:solidFill>
                  <a:schemeClr val="accent1"/>
                </a:solidFill>
              </a:rPr>
              <a:t>よう    ご   </a:t>
            </a:r>
            <a:r>
              <a:rPr lang="ja-JP" altLang="en-US" sz="1000" dirty="0">
                <a:solidFill>
                  <a:schemeClr val="accent1"/>
                </a:solidFill>
              </a:rPr>
              <a:t>　　　かん　　　</a:t>
            </a:r>
            <a:r>
              <a:rPr lang="ja-JP" altLang="en-US" sz="1000" dirty="0" smtClean="0">
                <a:solidFill>
                  <a:schemeClr val="accent1"/>
                </a:solidFill>
              </a:rPr>
              <a:t>       </a:t>
            </a:r>
            <a:r>
              <a:rPr lang="ja-JP" altLang="en-US" sz="1000" dirty="0">
                <a:solidFill>
                  <a:schemeClr val="accent1"/>
                </a:solidFill>
              </a:rPr>
              <a:t>　そうだん </a:t>
            </a:r>
            <a:r>
              <a:rPr lang="ja-JP" altLang="en-US" sz="1000" dirty="0" smtClean="0">
                <a:solidFill>
                  <a:schemeClr val="accent1"/>
                </a:solidFill>
              </a:rPr>
              <a:t>            </a:t>
            </a:r>
            <a:r>
              <a:rPr lang="ja-JP" altLang="en-US" sz="1000" dirty="0" smtClean="0"/>
              <a:t>う              つ</a:t>
            </a:r>
            <a:r>
              <a:rPr lang="ja-JP" altLang="en-US" sz="1000" dirty="0"/>
              <a:t>　</a:t>
            </a:r>
            <a:endParaRPr lang="en-US" altLang="ja-JP" sz="1000" b="1" dirty="0"/>
          </a:p>
          <a:p>
            <a:pPr marL="0" indent="0">
              <a:spcBef>
                <a:spcPts val="300"/>
              </a:spcBef>
              <a:buNone/>
            </a:pPr>
            <a:r>
              <a:rPr lang="ja-JP" altLang="en-US" b="1" dirty="0" smtClean="0"/>
              <a:t>　　</a:t>
            </a:r>
            <a:r>
              <a:rPr lang="ja-JP" altLang="en-US" dirty="0" smtClean="0">
                <a:solidFill>
                  <a:schemeClr val="accent1"/>
                </a:solidFill>
              </a:rPr>
              <a:t>差別や権利擁護に関する</a:t>
            </a:r>
            <a:r>
              <a:rPr lang="ja-JP" altLang="en-US" dirty="0">
                <a:solidFill>
                  <a:schemeClr val="accent1"/>
                </a:solidFill>
              </a:rPr>
              <a:t>相談</a:t>
            </a:r>
            <a:r>
              <a:rPr lang="ja-JP" altLang="en-US" dirty="0"/>
              <a:t>を</a:t>
            </a:r>
            <a:r>
              <a:rPr lang="ja-JP" altLang="en-US" dirty="0" smtClean="0"/>
              <a:t>受け付けます。</a:t>
            </a:r>
            <a:endParaRPr lang="en-US" altLang="ja-JP" sz="900" dirty="0" smtClean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720710" y="6293253"/>
            <a:ext cx="2057400" cy="365125"/>
          </a:xfrm>
        </p:spPr>
        <p:txBody>
          <a:bodyPr/>
          <a:lstStyle/>
          <a:p>
            <a:fld id="{86F3E221-7904-44FE-B6E8-865A1C946A9D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680617" y="3313808"/>
            <a:ext cx="5052445" cy="2491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buFont typeface="Wingdings 3" charset="2"/>
              <a:buNone/>
            </a:pPr>
            <a:endParaRPr lang="en-US" altLang="ja-JP" sz="900" dirty="0" smtClean="0"/>
          </a:p>
          <a:p>
            <a:pPr marL="0" indent="0">
              <a:spcBef>
                <a:spcPts val="300"/>
              </a:spcBef>
              <a:buFont typeface="Wingdings 3" charset="2"/>
              <a:buNone/>
            </a:pPr>
            <a:r>
              <a:rPr lang="ja-JP" altLang="en-US" sz="900" dirty="0" smtClean="0"/>
              <a:t>　　　　</a:t>
            </a:r>
            <a:r>
              <a:rPr lang="ja-JP" altLang="en-US" sz="900" b="1" dirty="0" smtClean="0"/>
              <a:t>  　　　</a:t>
            </a:r>
            <a:r>
              <a:rPr lang="ja-JP" altLang="en-US" sz="1000" b="1" dirty="0" smtClean="0"/>
              <a:t>　</a:t>
            </a:r>
            <a:r>
              <a:rPr lang="ja-JP" altLang="en-US" sz="1000" b="1" dirty="0" smtClean="0">
                <a:solidFill>
                  <a:schemeClr val="accent6"/>
                </a:solidFill>
              </a:rPr>
              <a:t>    けん いき しょう　　　     しゃ 　　　く　</a:t>
            </a:r>
            <a:endParaRPr lang="en-US" altLang="ja-JP" sz="1000" b="1" dirty="0" smtClean="0">
              <a:solidFill>
                <a:schemeClr val="accent6"/>
              </a:solidFill>
            </a:endParaRPr>
          </a:p>
          <a:p>
            <a:pPr marL="0" indent="0">
              <a:spcBef>
                <a:spcPts val="300"/>
              </a:spcBef>
              <a:buFont typeface="Wingdings 3" charset="2"/>
              <a:buNone/>
            </a:pPr>
            <a:r>
              <a:rPr lang="ja-JP" altLang="en-US" b="1" dirty="0" smtClean="0">
                <a:solidFill>
                  <a:schemeClr val="accent6"/>
                </a:solidFill>
              </a:rPr>
              <a:t>　　</a:t>
            </a:r>
            <a:r>
              <a:rPr lang="en-US" altLang="ja-JP" b="1" dirty="0" smtClean="0">
                <a:solidFill>
                  <a:schemeClr val="accent6"/>
                </a:solidFill>
              </a:rPr>
              <a:t> </a:t>
            </a:r>
            <a:r>
              <a:rPr lang="ja-JP" altLang="en-US" b="1" dirty="0" smtClean="0">
                <a:solidFill>
                  <a:schemeClr val="accent6"/>
                </a:solidFill>
              </a:rPr>
              <a:t>○</a:t>
            </a:r>
            <a:r>
              <a:rPr lang="ja-JP" altLang="en-US" b="1" dirty="0">
                <a:solidFill>
                  <a:schemeClr val="accent6"/>
                </a:solidFill>
              </a:rPr>
              <a:t>○</a:t>
            </a:r>
            <a:r>
              <a:rPr lang="ja-JP" altLang="en-US" b="1" dirty="0" err="1" smtClean="0">
                <a:solidFill>
                  <a:schemeClr val="accent6"/>
                </a:solidFill>
              </a:rPr>
              <a:t>圏域障がい</a:t>
            </a:r>
            <a:r>
              <a:rPr lang="ja-JP" altLang="en-US" b="1" dirty="0" smtClean="0">
                <a:solidFill>
                  <a:schemeClr val="accent6"/>
                </a:solidFill>
              </a:rPr>
              <a:t>者が暮らしやすい</a:t>
            </a:r>
            <a:endParaRPr lang="en-US" altLang="ja-JP" b="1" dirty="0" smtClean="0">
              <a:solidFill>
                <a:schemeClr val="accent6"/>
              </a:solidFill>
            </a:endParaRPr>
          </a:p>
          <a:p>
            <a:pPr marL="0" indent="0">
              <a:spcBef>
                <a:spcPts val="300"/>
              </a:spcBef>
              <a:buFont typeface="Wingdings 3" charset="2"/>
              <a:buNone/>
            </a:pPr>
            <a:r>
              <a:rPr lang="ja-JP" altLang="en-US" sz="900" b="1" dirty="0" smtClean="0">
                <a:solidFill>
                  <a:schemeClr val="accent6"/>
                </a:solidFill>
              </a:rPr>
              <a:t>　　　　　 </a:t>
            </a:r>
            <a:r>
              <a:rPr lang="ja-JP" altLang="en-US" sz="1000" b="1" dirty="0" smtClean="0">
                <a:solidFill>
                  <a:schemeClr val="accent6"/>
                </a:solidFill>
              </a:rPr>
              <a:t>ち   いき　　            　い いん か </a:t>
            </a:r>
            <a:r>
              <a:rPr lang="ja-JP" altLang="en-US" sz="1000" b="1" dirty="0" err="1" smtClean="0">
                <a:solidFill>
                  <a:schemeClr val="accent6"/>
                </a:solidFill>
              </a:rPr>
              <a:t>い</a:t>
            </a:r>
            <a:endParaRPr lang="en-US" altLang="ja-JP" sz="1000" b="1" dirty="0">
              <a:solidFill>
                <a:schemeClr val="accent6"/>
              </a:solidFill>
            </a:endParaRPr>
          </a:p>
          <a:p>
            <a:pPr marL="0" indent="0">
              <a:spcBef>
                <a:spcPts val="300"/>
              </a:spcBef>
              <a:buFont typeface="Wingdings 3" charset="2"/>
              <a:buNone/>
            </a:pPr>
            <a:r>
              <a:rPr lang="ja-JP" altLang="en-US" b="1" dirty="0">
                <a:solidFill>
                  <a:schemeClr val="accent6"/>
                </a:solidFill>
              </a:rPr>
              <a:t>　</a:t>
            </a:r>
            <a:r>
              <a:rPr lang="ja-JP" altLang="en-US" b="1" dirty="0" smtClean="0">
                <a:solidFill>
                  <a:schemeClr val="accent6"/>
                </a:solidFill>
              </a:rPr>
              <a:t>　 地域づくり委員会</a:t>
            </a:r>
            <a:endParaRPr lang="en-US" altLang="ja-JP" b="1" dirty="0" smtClean="0">
              <a:solidFill>
                <a:schemeClr val="accent6"/>
              </a:solidFill>
            </a:endParaRPr>
          </a:p>
          <a:p>
            <a:pPr marL="0" indent="0">
              <a:spcBef>
                <a:spcPts val="300"/>
              </a:spcBef>
              <a:buFont typeface="Wingdings 3" charset="2"/>
              <a:buNone/>
            </a:pPr>
            <a:endParaRPr lang="en-US" altLang="ja-JP" b="1" dirty="0" smtClean="0">
              <a:solidFill>
                <a:schemeClr val="accent6"/>
              </a:solidFill>
            </a:endParaRPr>
          </a:p>
          <a:p>
            <a:pPr marL="0" indent="0">
              <a:spcBef>
                <a:spcPts val="300"/>
              </a:spcBef>
              <a:buFont typeface="Wingdings 3" charset="2"/>
              <a:buNone/>
            </a:pPr>
            <a:r>
              <a:rPr lang="ja-JP" altLang="en-US" sz="900" b="1" dirty="0" smtClean="0">
                <a:solidFill>
                  <a:schemeClr val="accent6"/>
                </a:solidFill>
              </a:rPr>
              <a:t>　　 　　  </a:t>
            </a:r>
            <a:r>
              <a:rPr lang="ja-JP" altLang="en-US" sz="1000" b="1" dirty="0" smtClean="0">
                <a:solidFill>
                  <a:schemeClr val="accent6"/>
                </a:solidFill>
              </a:rPr>
              <a:t>でん </a:t>
            </a:r>
            <a:r>
              <a:rPr lang="ja-JP" altLang="en-US" sz="1000" b="1" dirty="0" err="1" smtClean="0">
                <a:solidFill>
                  <a:schemeClr val="accent6"/>
                </a:solidFill>
              </a:rPr>
              <a:t>わ</a:t>
            </a:r>
            <a:endParaRPr lang="en-US" altLang="ja-JP" sz="1000" b="1" dirty="0" smtClean="0">
              <a:solidFill>
                <a:schemeClr val="accent6"/>
              </a:solidFill>
            </a:endParaRPr>
          </a:p>
          <a:p>
            <a:pPr marL="0" indent="0">
              <a:spcBef>
                <a:spcPts val="300"/>
              </a:spcBef>
              <a:buFont typeface="Wingdings 3" charset="2"/>
              <a:buNone/>
            </a:pPr>
            <a:r>
              <a:rPr lang="ja-JP" altLang="en-US" b="1" dirty="0" smtClean="0">
                <a:solidFill>
                  <a:schemeClr val="accent6"/>
                </a:solidFill>
              </a:rPr>
              <a:t>　     電話　○○○○－○○－○○○○</a:t>
            </a:r>
            <a:endParaRPr lang="en-US" altLang="ja-JP" sz="900" dirty="0" smtClean="0">
              <a:solidFill>
                <a:schemeClr val="accent6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062" y="2779423"/>
            <a:ext cx="2612801" cy="348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06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sz="1600" dirty="0" smtClean="0"/>
              <a:t>　き ょ  う　　　　  わ　だい</a:t>
            </a:r>
            <a:r>
              <a:rPr lang="en-US" altLang="ja-JP" sz="1600" dirty="0" smtClean="0"/>
              <a:t/>
            </a:r>
            <a:br>
              <a:rPr lang="en-US" altLang="ja-JP" sz="1600" dirty="0" smtClean="0"/>
            </a:br>
            <a:r>
              <a:rPr lang="ja-JP" altLang="en-US" dirty="0" smtClean="0"/>
              <a:t>今日の話題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67799" y="1879510"/>
            <a:ext cx="7008402" cy="4841966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</a:t>
            </a:r>
            <a:r>
              <a:rPr lang="ja-JP" altLang="en-US" sz="1400" dirty="0" smtClean="0"/>
              <a:t>ぎゃくたい</a:t>
            </a:r>
            <a:endParaRPr kumimoji="1" lang="en-US" altLang="ja-JP" sz="1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ja-JP" altLang="en-US" sz="2800" dirty="0"/>
              <a:t>１　虐待って、どんなこと</a:t>
            </a:r>
            <a:r>
              <a:rPr lang="ja-JP" altLang="en-US" sz="2800" dirty="0" smtClean="0"/>
              <a:t>？</a:t>
            </a:r>
            <a:endParaRPr lang="en-US" altLang="ja-JP" sz="2800" dirty="0" smtClean="0"/>
          </a:p>
          <a:p>
            <a:pPr marL="0" indent="0">
              <a:spcBef>
                <a:spcPts val="0"/>
              </a:spcBef>
              <a:buNone/>
            </a:pPr>
            <a:endParaRPr lang="en-US" altLang="ja-JP" sz="2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ja-JP" altLang="en-US" sz="900" dirty="0"/>
              <a:t>　　　　　　　</a:t>
            </a:r>
            <a:r>
              <a:rPr lang="ja-JP" altLang="en-US" sz="1400" dirty="0" smtClean="0"/>
              <a:t>ぎゃくたい</a:t>
            </a:r>
            <a:endParaRPr lang="en-US" altLang="ja-JP" sz="1400" dirty="0"/>
          </a:p>
          <a:p>
            <a:pPr marL="0" indent="0">
              <a:spcBef>
                <a:spcPts val="0"/>
              </a:spcBef>
              <a:buNone/>
            </a:pPr>
            <a:r>
              <a:rPr lang="ja-JP" altLang="en-US" sz="2800" dirty="0"/>
              <a:t>２</a:t>
            </a:r>
            <a:r>
              <a:rPr kumimoji="1" lang="ja-JP" altLang="en-US" sz="2800" dirty="0" smtClean="0"/>
              <a:t>　虐待は、なぜお</a:t>
            </a:r>
            <a:r>
              <a:rPr lang="ja-JP" altLang="en-US" sz="2800" dirty="0"/>
              <a:t>き</a:t>
            </a:r>
            <a:r>
              <a:rPr kumimoji="1" lang="ja-JP" altLang="en-US" sz="2800" dirty="0" smtClean="0"/>
              <a:t>るの？</a:t>
            </a:r>
            <a:endParaRPr kumimoji="1" lang="en-US" altLang="ja-JP" sz="2800" dirty="0" smtClean="0"/>
          </a:p>
          <a:p>
            <a:pPr marL="0" indent="0">
              <a:spcBef>
                <a:spcPts val="2400"/>
              </a:spcBef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      </a:t>
            </a:r>
            <a:r>
              <a:rPr lang="ja-JP" altLang="en-US" sz="1400" dirty="0" smtClean="0"/>
              <a:t>ぎゃくたい</a:t>
            </a:r>
            <a:endParaRPr kumimoji="1" lang="en-US" altLang="ja-JP" sz="1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ja-JP" altLang="en-US" sz="2800" dirty="0"/>
              <a:t>３</a:t>
            </a:r>
            <a:r>
              <a:rPr lang="ja-JP" altLang="en-US" sz="2800" dirty="0" smtClean="0"/>
              <a:t>　虐待がおきないようにするためには？</a:t>
            </a:r>
            <a:endParaRPr lang="en-US" altLang="ja-JP" sz="2800" dirty="0" smtClean="0"/>
          </a:p>
          <a:p>
            <a:pPr>
              <a:spcBef>
                <a:spcPts val="0"/>
              </a:spcBef>
            </a:pPr>
            <a:endParaRPr lang="en-US" altLang="ja-JP" sz="2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ja-JP" altLang="en-US" dirty="0" smtClean="0"/>
              <a:t>　　</a:t>
            </a:r>
            <a:r>
              <a:rPr lang="ja-JP" altLang="en-US" dirty="0"/>
              <a:t>　</a:t>
            </a:r>
            <a:r>
              <a:rPr lang="ja-JP" altLang="en-US" sz="1400" dirty="0" smtClean="0"/>
              <a:t>こま　　                                    　　　　　そうだん</a:t>
            </a:r>
            <a:endParaRPr lang="en-US" altLang="ja-JP" sz="1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ja-JP" altLang="en-US" sz="2800" dirty="0"/>
              <a:t>４</a:t>
            </a:r>
            <a:r>
              <a:rPr kumimoji="1" lang="ja-JP" altLang="en-US" sz="2800" dirty="0" smtClean="0"/>
              <a:t>　困ったら、だれに相談すればいい？</a:t>
            </a:r>
            <a:endParaRPr kumimoji="1" lang="en-US" altLang="ja-JP" sz="2800" dirty="0" smtClean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kumimoji="1" lang="en-US" altLang="ja-JP" sz="2800" dirty="0" smtClean="0"/>
          </a:p>
          <a:p>
            <a:pPr marL="0" lvl="0" indent="0">
              <a:spcBef>
                <a:spcPts val="0"/>
              </a:spcBef>
              <a:buClr>
                <a:srgbClr val="E78712"/>
              </a:buClr>
              <a:buNone/>
            </a:pPr>
            <a:r>
              <a:rPr lang="ja-JP" alt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　  　 </a:t>
            </a:r>
            <a:r>
              <a:rPr lang="ja-JP" alt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さい　ご</a:t>
            </a:r>
            <a:r>
              <a:rPr lang="ja-JP" altLang="en-US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　　                                   </a:t>
            </a:r>
            <a:r>
              <a:rPr lang="ja-JP" altLang="en-US" sz="14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い　　　　　　</a:t>
            </a:r>
            <a:r>
              <a:rPr lang="ja-JP" alt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　し　　</a:t>
            </a:r>
            <a:r>
              <a:rPr lang="ja-JP" altLang="en-US" sz="14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く</a:t>
            </a:r>
            <a:endParaRPr lang="en-US" altLang="ja-JP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lvl="0" indent="0">
              <a:spcBef>
                <a:spcPts val="0"/>
              </a:spcBef>
              <a:buClr>
                <a:srgbClr val="E78712"/>
              </a:buClr>
              <a:buNone/>
            </a:pPr>
            <a:r>
              <a:rPr lang="ja-JP" alt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５</a:t>
            </a:r>
            <a:r>
              <a:rPr lang="ja-JP" altLang="en-US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　</a:t>
            </a:r>
            <a:r>
              <a:rPr lang="ja-JP" alt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最後に</a:t>
            </a:r>
            <a:r>
              <a:rPr lang="en-US" altLang="ja-JP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…</a:t>
            </a:r>
            <a:r>
              <a:rPr lang="ja-JP" alt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ともに生きる仕組みとして</a:t>
            </a:r>
            <a:endParaRPr kumimoji="1" lang="en-US" altLang="ja-JP" sz="280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3E221-7904-44FE-B6E8-865A1C946A9D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39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角丸四角形 7"/>
          <p:cNvSpPr/>
          <p:nvPr/>
        </p:nvSpPr>
        <p:spPr>
          <a:xfrm>
            <a:off x="669701" y="3457977"/>
            <a:ext cx="8176869" cy="333562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66673" y="204590"/>
            <a:ext cx="7508382" cy="907463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</a:pPr>
            <a:r>
              <a:rPr lang="ja-JP" altLang="en-US" sz="1000" dirty="0" smtClean="0"/>
              <a:t>　　　　　　　</a:t>
            </a:r>
            <a:r>
              <a:rPr lang="ja-JP" altLang="en-US" sz="1200" dirty="0" smtClean="0"/>
              <a:t>　さい　　ご　　　　　　　　　　　　　  　　　　　　</a:t>
            </a:r>
            <a:r>
              <a:rPr lang="ja-JP" altLang="en-US" sz="1200" dirty="0" err="1" smtClean="0"/>
              <a:t>い　　　　　　　　　</a:t>
            </a:r>
            <a:r>
              <a:rPr lang="ja-JP" altLang="en-US" sz="1200" dirty="0" smtClean="0"/>
              <a:t>　し　　</a:t>
            </a:r>
            <a:r>
              <a:rPr lang="ja-JP" altLang="en-US" sz="1200" dirty="0" err="1" smtClean="0"/>
              <a:t>く</a:t>
            </a:r>
            <a:r>
              <a:rPr lang="en-US" altLang="ja-JP" sz="1200" dirty="0" smtClean="0"/>
              <a:t/>
            </a:r>
            <a:br>
              <a:rPr lang="en-US" altLang="ja-JP" sz="1200" dirty="0" smtClean="0"/>
            </a:br>
            <a:r>
              <a:rPr lang="ja-JP" altLang="en-US" dirty="0" smtClean="0"/>
              <a:t>５　最後に</a:t>
            </a:r>
            <a:r>
              <a:rPr lang="en-US" altLang="ja-JP" dirty="0" smtClean="0"/>
              <a:t>…</a:t>
            </a:r>
            <a:r>
              <a:rPr lang="ja-JP" altLang="en-US" dirty="0" smtClean="0"/>
              <a:t>ともに生きる仕組みとして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66673" y="1261382"/>
            <a:ext cx="6107922" cy="20734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900" dirty="0"/>
              <a:t>　</a:t>
            </a:r>
            <a:r>
              <a:rPr lang="ja-JP" altLang="en-US" sz="900" dirty="0" smtClean="0"/>
              <a:t>    </a:t>
            </a:r>
            <a:r>
              <a:rPr lang="ja-JP" altLang="en-US" sz="900" dirty="0"/>
              <a:t>　</a:t>
            </a:r>
            <a:r>
              <a:rPr lang="ja-JP" altLang="en-US" sz="1000" b="1" dirty="0" smtClean="0">
                <a:solidFill>
                  <a:schemeClr val="accent1"/>
                </a:solidFill>
              </a:rPr>
              <a:t>しょうがいしゃ  さ    べつ かい しょう ほう</a:t>
            </a:r>
            <a:r>
              <a:rPr lang="ja-JP" altLang="en-US" sz="1000" dirty="0" smtClean="0"/>
              <a:t>　  くに　　    せ い    ど　　　へ</a:t>
            </a:r>
            <a:r>
              <a:rPr lang="ja-JP" altLang="en-US" sz="1000" dirty="0" err="1" smtClean="0"/>
              <a:t>い</a:t>
            </a:r>
            <a:r>
              <a:rPr lang="ja-JP" altLang="en-US" sz="1000" dirty="0"/>
              <a:t> </a:t>
            </a:r>
            <a:r>
              <a:rPr lang="ja-JP" altLang="en-US" sz="1000" dirty="0" smtClean="0"/>
              <a:t> せい　　　　ねん　　　が</a:t>
            </a:r>
            <a:r>
              <a:rPr lang="ja-JP" altLang="en-US" sz="1000" dirty="0" err="1" smtClean="0"/>
              <a:t>つ</a:t>
            </a:r>
            <a:endParaRPr lang="en-US" altLang="ja-JP" sz="1000" dirty="0"/>
          </a:p>
          <a:p>
            <a:pPr>
              <a:spcBef>
                <a:spcPts val="300"/>
              </a:spcBef>
            </a:pPr>
            <a:r>
              <a:rPr lang="ja-JP" altLang="en-US" b="1" dirty="0" smtClean="0">
                <a:solidFill>
                  <a:schemeClr val="accent1"/>
                </a:solidFill>
              </a:rPr>
              <a:t>障害者差別解消法</a:t>
            </a:r>
            <a:r>
              <a:rPr lang="ja-JP" altLang="en-US" dirty="0" smtClean="0"/>
              <a:t>（国の制度。平成２８年４月～）</a:t>
            </a:r>
            <a:endParaRPr lang="en-US" altLang="ja-JP" dirty="0" smtClean="0"/>
          </a:p>
          <a:p>
            <a:pPr marL="0" indent="0">
              <a:spcBef>
                <a:spcPts val="300"/>
              </a:spcBef>
              <a:buNone/>
            </a:pPr>
            <a:r>
              <a:rPr lang="ja-JP" altLang="en-US" sz="900" dirty="0"/>
              <a:t>　</a:t>
            </a:r>
            <a:r>
              <a:rPr lang="ja-JP" altLang="en-US" sz="900" dirty="0" smtClean="0"/>
              <a:t>　</a:t>
            </a:r>
            <a:r>
              <a:rPr lang="ja-JP" altLang="en-US" sz="1000" dirty="0" smtClean="0"/>
              <a:t>　しょう　　　　　　　　　　　　　 　ひと　　　          　</a:t>
            </a:r>
            <a:r>
              <a:rPr lang="ja-JP" altLang="en-US" sz="1000" dirty="0" smtClean="0">
                <a:solidFill>
                  <a:schemeClr val="accent1"/>
                </a:solidFill>
              </a:rPr>
              <a:t>さ    べつ　</a:t>
            </a:r>
            <a:endParaRPr lang="en-US" altLang="ja-JP" sz="1000" dirty="0" smtClean="0">
              <a:solidFill>
                <a:schemeClr val="accent1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障がいのある人への</a:t>
            </a:r>
            <a:r>
              <a:rPr lang="ja-JP" altLang="en-US" dirty="0" smtClean="0">
                <a:solidFill>
                  <a:schemeClr val="accent1"/>
                </a:solidFill>
              </a:rPr>
              <a:t>差別をなくす</a:t>
            </a:r>
            <a:r>
              <a:rPr lang="ja-JP" altLang="en-US" dirty="0" smtClean="0"/>
              <a:t>ことで、</a:t>
            </a:r>
            <a:endParaRPr lang="en-US" altLang="ja-JP" dirty="0" smtClean="0"/>
          </a:p>
          <a:p>
            <a:pPr marL="0" indent="0">
              <a:spcBef>
                <a:spcPts val="300"/>
              </a:spcBef>
              <a:buNone/>
            </a:pPr>
            <a:r>
              <a:rPr lang="ja-JP" altLang="en-US" sz="1000" dirty="0" smtClean="0"/>
              <a:t>　　しょう　　　　　　　　　　　　　　　ひと　　　　　 　　　　ひと</a:t>
            </a:r>
            <a:endParaRPr lang="en-US" altLang="ja-JP" sz="1000" dirty="0"/>
          </a:p>
          <a:p>
            <a:pPr marL="0" indent="0">
              <a:spcBef>
                <a:spcPts val="300"/>
              </a:spcBef>
              <a:buNone/>
            </a:pPr>
            <a:r>
              <a:rPr lang="en-US" altLang="ja-JP" dirty="0" smtClean="0"/>
              <a:t>   </a:t>
            </a:r>
            <a:r>
              <a:rPr lang="ja-JP" altLang="en-US" dirty="0" smtClean="0"/>
              <a:t>障がいのある人もない人も、</a:t>
            </a:r>
            <a:endParaRPr lang="en-US" altLang="ja-JP" dirty="0" smtClean="0"/>
          </a:p>
          <a:p>
            <a:pPr marL="0" indent="0">
              <a:spcBef>
                <a:spcPts val="300"/>
              </a:spcBef>
              <a:buNone/>
            </a:pPr>
            <a:r>
              <a:rPr lang="ja-JP" altLang="en-US" sz="900" dirty="0" smtClean="0"/>
              <a:t>　　</a:t>
            </a:r>
            <a:r>
              <a:rPr lang="ja-JP" altLang="en-US" sz="1000" dirty="0" smtClean="0"/>
              <a:t>　　　　　　 　　　い　　    　　　しゃ かい　　　　　　　　               　　　　　　</a:t>
            </a:r>
            <a:r>
              <a:rPr lang="ja-JP" altLang="en-US" sz="1000" dirty="0" err="1" smtClean="0"/>
              <a:t>め</a:t>
            </a:r>
            <a:endParaRPr lang="en-US" altLang="ja-JP" sz="1000" dirty="0"/>
          </a:p>
          <a:p>
            <a:pPr marL="0" indent="0">
              <a:spcBef>
                <a:spcPts val="300"/>
              </a:spcBef>
              <a:buNone/>
            </a:pPr>
            <a:r>
              <a:rPr lang="ja-JP" altLang="en-US" dirty="0" smtClean="0"/>
              <a:t>　ともに生きる社会をつくることを目ざすしくみです。</a:t>
            </a:r>
            <a:endParaRPr lang="en-US" altLang="ja-JP" sz="900" dirty="0" smtClean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3E221-7904-44FE-B6E8-865A1C946A9D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860588" y="3587990"/>
            <a:ext cx="7985983" cy="33549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ja-JP" altLang="en-US" sz="900" b="1" dirty="0" smtClean="0"/>
              <a:t>　　</a:t>
            </a:r>
            <a:r>
              <a:rPr lang="ja-JP" altLang="en-US" sz="1000" b="1" dirty="0" smtClean="0"/>
              <a:t>ふ   とう　　　さ   べつてき  とり あつか　</a:t>
            </a:r>
            <a:r>
              <a:rPr lang="ja-JP" altLang="en-US" sz="900" b="1" dirty="0" smtClean="0"/>
              <a:t>　　</a:t>
            </a:r>
            <a:endParaRPr lang="en-US" altLang="ja-JP" sz="900" b="1" dirty="0"/>
          </a:p>
          <a:p>
            <a:pPr marL="0" indent="0">
              <a:spcBef>
                <a:spcPts val="300"/>
              </a:spcBef>
              <a:buFont typeface="Wingdings 3" charset="2"/>
              <a:buNone/>
            </a:pPr>
            <a:r>
              <a:rPr lang="ja-JP" altLang="en-US" b="1" dirty="0" smtClean="0"/>
              <a:t>「不当な差別的取扱い」とは？</a:t>
            </a:r>
            <a:endParaRPr lang="en-US" altLang="ja-JP" b="1" dirty="0" smtClean="0"/>
          </a:p>
          <a:p>
            <a:pPr marL="0" indent="0">
              <a:buNone/>
            </a:pPr>
            <a:r>
              <a:rPr lang="ja-JP" altLang="en-US" sz="900" b="1" dirty="0">
                <a:solidFill>
                  <a:schemeClr val="tx1"/>
                </a:solidFill>
              </a:rPr>
              <a:t>　</a:t>
            </a:r>
            <a:r>
              <a:rPr lang="ja-JP" altLang="en-US" sz="900" dirty="0" smtClean="0">
                <a:solidFill>
                  <a:schemeClr val="tx1"/>
                </a:solidFill>
              </a:rPr>
              <a:t>     </a:t>
            </a:r>
            <a:r>
              <a:rPr lang="ja-JP" altLang="en-US" sz="900" dirty="0">
                <a:solidFill>
                  <a:schemeClr val="tx1"/>
                </a:solidFill>
              </a:rPr>
              <a:t> </a:t>
            </a:r>
            <a:r>
              <a:rPr lang="ja-JP" altLang="en-US" sz="900" dirty="0" smtClean="0">
                <a:solidFill>
                  <a:schemeClr val="tx1"/>
                </a:solidFill>
              </a:rPr>
              <a:t> </a:t>
            </a:r>
            <a:r>
              <a:rPr lang="ja-JP" altLang="en-US" sz="1000" dirty="0" smtClean="0">
                <a:solidFill>
                  <a:schemeClr val="tx1"/>
                </a:solidFill>
              </a:rPr>
              <a:t>しょう　　　                                                  　り   ゆう                           </a:t>
            </a:r>
            <a:r>
              <a:rPr lang="ja-JP" altLang="en-US" sz="1000" dirty="0" smtClean="0"/>
              <a:t>しょう</a:t>
            </a:r>
            <a:r>
              <a:rPr lang="ja-JP" altLang="en-US" sz="1000" dirty="0"/>
              <a:t>　　　  </a:t>
            </a:r>
            <a:r>
              <a:rPr lang="ja-JP" altLang="en-US" sz="1000" dirty="0" smtClean="0"/>
              <a:t>                        </a:t>
            </a:r>
            <a:r>
              <a:rPr lang="ja-JP" altLang="en-US" sz="1000" dirty="0"/>
              <a:t>　ひと　　ちが　あつか　       　う</a:t>
            </a:r>
            <a:endParaRPr lang="en-US" altLang="ja-JP" sz="1000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300"/>
              </a:spcBef>
              <a:buFont typeface="Wingdings 3" charset="2"/>
              <a:buNone/>
            </a:pPr>
            <a:r>
              <a:rPr lang="ja-JP" altLang="en-US" dirty="0" smtClean="0"/>
              <a:t>　「障がいがある」という理由だけで、障</a:t>
            </a:r>
            <a:r>
              <a:rPr lang="ja-JP" altLang="en-US" dirty="0"/>
              <a:t>がいのない人</a:t>
            </a:r>
            <a:r>
              <a:rPr lang="ja-JP" altLang="en-US" dirty="0" smtClean="0"/>
              <a:t>と違う扱いを受けること</a:t>
            </a:r>
            <a:endParaRPr lang="en-US" altLang="ja-JP" dirty="0" smtClean="0"/>
          </a:p>
          <a:p>
            <a:pPr marL="0" indent="0">
              <a:spcBef>
                <a:spcPts val="1800"/>
              </a:spcBef>
              <a:buFont typeface="Wingdings 3" charset="2"/>
              <a:buNone/>
            </a:pPr>
            <a:r>
              <a:rPr lang="en-US" altLang="ja-JP" sz="900" b="1" dirty="0" smtClean="0"/>
              <a:t> </a:t>
            </a:r>
            <a:r>
              <a:rPr lang="ja-JP" altLang="en-US" sz="900" b="1" dirty="0" smtClean="0"/>
              <a:t>　</a:t>
            </a:r>
            <a:r>
              <a:rPr lang="en-US" altLang="ja-JP" sz="1000" b="1" dirty="0" smtClean="0"/>
              <a:t>  </a:t>
            </a:r>
            <a:r>
              <a:rPr lang="ja-JP" altLang="en-US" sz="1000" b="1" dirty="0" smtClean="0"/>
              <a:t>ごう  り  てき はい </a:t>
            </a:r>
            <a:r>
              <a:rPr lang="ja-JP" altLang="en-US" sz="1000" b="1" dirty="0" err="1" smtClean="0"/>
              <a:t>りょ</a:t>
            </a:r>
            <a:endParaRPr lang="en-US" altLang="ja-JP" sz="1000" b="1" dirty="0" smtClean="0"/>
          </a:p>
          <a:p>
            <a:pPr marL="0" indent="0">
              <a:spcBef>
                <a:spcPts val="300"/>
              </a:spcBef>
              <a:buFont typeface="Wingdings 3" charset="2"/>
              <a:buNone/>
            </a:pPr>
            <a:r>
              <a:rPr lang="ja-JP" altLang="en-US" b="1" dirty="0" smtClean="0"/>
              <a:t>「合理的配慮」とは？</a:t>
            </a:r>
            <a:endParaRPr lang="en-US" altLang="ja-JP" b="1" dirty="0" smtClean="0"/>
          </a:p>
          <a:p>
            <a:pPr marL="0" indent="0">
              <a:buNone/>
            </a:pPr>
            <a:r>
              <a:rPr lang="ja-JP" altLang="en-US" sz="900" b="1" dirty="0"/>
              <a:t>　</a:t>
            </a:r>
            <a:r>
              <a:rPr lang="ja-JP" altLang="en-US" sz="900" b="1" dirty="0" smtClean="0"/>
              <a:t>　</a:t>
            </a:r>
            <a:r>
              <a:rPr lang="ja-JP" altLang="en-US" sz="1000" dirty="0" smtClean="0"/>
              <a:t>しょう　                      　　　  ひと　      こま                                                                      ひと</a:t>
            </a:r>
            <a:r>
              <a:rPr lang="ja-JP" altLang="en-US" sz="1000" dirty="0"/>
              <a:t>　</a:t>
            </a:r>
            <a:r>
              <a:rPr lang="ja-JP" altLang="en-US" sz="1000" dirty="0" smtClean="0"/>
              <a:t>    しょう</a:t>
            </a:r>
            <a:r>
              <a:rPr lang="ja-JP" altLang="en-US" sz="1000" dirty="0"/>
              <a:t>　　　　　　　　　</a:t>
            </a:r>
            <a:r>
              <a:rPr lang="ja-JP" altLang="en-US" sz="1000" dirty="0" smtClean="0"/>
              <a:t>                  ひつよう</a:t>
            </a:r>
            <a:r>
              <a:rPr lang="ja-JP" altLang="en-US" sz="1000" dirty="0"/>
              <a:t>　 </a:t>
            </a:r>
            <a:r>
              <a:rPr lang="ja-JP" altLang="en-US" sz="1000" dirty="0" smtClean="0"/>
              <a:t>     く   ふう</a:t>
            </a:r>
            <a:endParaRPr lang="en-US" altLang="ja-JP" sz="1000" dirty="0" smtClean="0"/>
          </a:p>
          <a:p>
            <a:pPr marL="0" indent="0">
              <a:spcBef>
                <a:spcPts val="300"/>
              </a:spcBef>
              <a:buNone/>
            </a:pPr>
            <a:r>
              <a:rPr lang="ja-JP" altLang="en-US" dirty="0" smtClean="0"/>
              <a:t>   障がいのある人が困っているときに</a:t>
            </a:r>
            <a:r>
              <a:rPr lang="ja-JP" altLang="en-US" dirty="0"/>
              <a:t>、その人の</a:t>
            </a:r>
            <a:r>
              <a:rPr lang="ja-JP" altLang="en-US" dirty="0" err="1"/>
              <a:t>障がいに</a:t>
            </a:r>
            <a:r>
              <a:rPr lang="ja-JP" altLang="en-US" dirty="0"/>
              <a:t>あった必要な工夫</a:t>
            </a:r>
            <a:r>
              <a:rPr lang="ja-JP" altLang="en-US" dirty="0" smtClean="0"/>
              <a:t>や</a:t>
            </a:r>
            <a:endParaRPr lang="en-US" altLang="ja-JP" dirty="0"/>
          </a:p>
          <a:p>
            <a:pPr marL="0" indent="0">
              <a:buFont typeface="Wingdings 3" charset="2"/>
              <a:buNone/>
            </a:pPr>
            <a:r>
              <a:rPr lang="ja-JP" altLang="en-US" sz="1100" dirty="0" smtClean="0"/>
              <a:t>　　      　</a:t>
            </a:r>
            <a:r>
              <a:rPr lang="ja-JP" altLang="en-US" sz="1100" dirty="0"/>
              <a:t> </a:t>
            </a:r>
            <a:r>
              <a:rPr lang="ja-JP" altLang="en-US" sz="1100" dirty="0" smtClean="0"/>
              <a:t>   </a:t>
            </a:r>
            <a:r>
              <a:rPr lang="ja-JP" altLang="en-US" sz="1100" dirty="0"/>
              <a:t>かた</a:t>
            </a:r>
            <a:r>
              <a:rPr lang="ja-JP" altLang="en-US" sz="1000" dirty="0" smtClean="0"/>
              <a:t>　   あい て　   　つた　　　　               　　  　　　あいて</a:t>
            </a:r>
            <a:endParaRPr lang="en-US" altLang="ja-JP" sz="1000" dirty="0"/>
          </a:p>
          <a:p>
            <a:pPr marL="0" indent="0">
              <a:spcBef>
                <a:spcPts val="300"/>
              </a:spcBef>
              <a:buFont typeface="Wingdings 3" charset="2"/>
              <a:buNone/>
            </a:pPr>
            <a:r>
              <a:rPr lang="ja-JP" altLang="en-US" dirty="0" smtClean="0"/>
              <a:t>   やり方を相手に伝えて、それを相手にしてもらうこと</a:t>
            </a:r>
            <a:endParaRPr lang="en-US" altLang="ja-JP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595" y="942073"/>
            <a:ext cx="2224414" cy="314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0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69702" y="328969"/>
            <a:ext cx="6963177" cy="1280890"/>
          </a:xfrm>
        </p:spPr>
        <p:txBody>
          <a:bodyPr>
            <a:normAutofit/>
          </a:bodyPr>
          <a:lstStyle/>
          <a:p>
            <a:r>
              <a:rPr lang="ja-JP" altLang="en-US" sz="1000" dirty="0" smtClean="0"/>
              <a:t>　　　　　　　　ぎゃく　</a:t>
            </a:r>
            <a:r>
              <a:rPr lang="ja-JP" altLang="en-US" sz="1000" dirty="0" err="1" smtClean="0"/>
              <a:t>たい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/>
              <a:t>１</a:t>
            </a:r>
            <a:r>
              <a:rPr lang="ja-JP" altLang="en-US" dirty="0" smtClean="0"/>
              <a:t>　虐待って、どんなこと？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4832" y="1481070"/>
            <a:ext cx="7201585" cy="497124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sz="1100" b="1" dirty="0" smtClean="0"/>
              <a:t>　かぞく　　　　しせつ　　　</a:t>
            </a:r>
            <a:r>
              <a:rPr lang="ja-JP" altLang="en-US" sz="1100" b="1" dirty="0" err="1" smtClean="0"/>
              <a:t>しょ</a:t>
            </a:r>
            <a:r>
              <a:rPr lang="ja-JP" altLang="en-US" sz="1100" b="1" dirty="0" smtClean="0"/>
              <a:t>くいん</a:t>
            </a:r>
            <a:r>
              <a:rPr lang="ja-JP" altLang="en-US" sz="1100" dirty="0" smtClean="0"/>
              <a:t>　　はたら　　　　　　　　　　</a:t>
            </a:r>
            <a:r>
              <a:rPr lang="ja-JP" altLang="en-US" sz="1100" b="1" dirty="0" smtClean="0"/>
              <a:t>かいしゃ　　　しゃちょう</a:t>
            </a:r>
            <a:endParaRPr lang="en-US" altLang="ja-JP" sz="1100" b="1" dirty="0" smtClean="0"/>
          </a:p>
          <a:p>
            <a:pPr marL="0" indent="0">
              <a:spcBef>
                <a:spcPts val="300"/>
              </a:spcBef>
              <a:buNone/>
            </a:pPr>
            <a:r>
              <a:rPr lang="ja-JP" altLang="en-US" b="1" dirty="0" smtClean="0"/>
              <a:t>家族</a:t>
            </a:r>
            <a:r>
              <a:rPr lang="ja-JP" altLang="en-US" dirty="0" smtClean="0"/>
              <a:t>、</a:t>
            </a:r>
            <a:r>
              <a:rPr lang="ja-JP" altLang="en-US" b="1" dirty="0" smtClean="0"/>
              <a:t>施設の職員</a:t>
            </a:r>
            <a:r>
              <a:rPr lang="ja-JP" altLang="en-US" dirty="0" smtClean="0"/>
              <a:t>、働いている</a:t>
            </a:r>
            <a:r>
              <a:rPr lang="ja-JP" altLang="en-US" b="1" dirty="0" smtClean="0"/>
              <a:t>会社の社長など</a:t>
            </a:r>
            <a:r>
              <a:rPr lang="ja-JP" altLang="en-US" dirty="0" smtClean="0"/>
              <a:t>が、</a:t>
            </a:r>
            <a:endParaRPr lang="en-US" altLang="ja-JP" dirty="0" smtClean="0"/>
          </a:p>
          <a:p>
            <a:pPr marL="0" indent="0">
              <a:spcBef>
                <a:spcPts val="300"/>
              </a:spcBef>
              <a:buNone/>
            </a:pPr>
            <a:r>
              <a:rPr lang="ja-JP" altLang="en-US" sz="1100" dirty="0" smtClean="0"/>
              <a:t>しょう　　　　　　　　　　　　　　ひと</a:t>
            </a:r>
            <a:endParaRPr lang="en-US" altLang="ja-JP" sz="1100" dirty="0"/>
          </a:p>
          <a:p>
            <a:pPr marL="0" indent="0">
              <a:spcBef>
                <a:spcPts val="300"/>
              </a:spcBef>
              <a:buNone/>
            </a:pPr>
            <a:r>
              <a:rPr lang="ja-JP" altLang="en-US" dirty="0" smtClean="0"/>
              <a:t>障がいのある人に、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sz="1100" dirty="0" smtClean="0"/>
              <a:t> つぎ　　　　　　　　　　　　　                               　　　</a:t>
            </a:r>
            <a:r>
              <a:rPr lang="ja-JP" altLang="en-US" sz="1100" b="1" dirty="0" smtClean="0"/>
              <a:t>                                    　しょうがいしゃ  ぎゃくたい</a:t>
            </a:r>
            <a:endParaRPr lang="en-US" altLang="ja-JP" sz="1100" b="1" dirty="0" smtClean="0"/>
          </a:p>
          <a:p>
            <a:pPr marL="0" indent="0">
              <a:spcBef>
                <a:spcPts val="300"/>
              </a:spcBef>
              <a:buNone/>
            </a:pPr>
            <a:r>
              <a:rPr lang="ja-JP" altLang="en-US" dirty="0" smtClean="0"/>
              <a:t>次のような５つのことをすることを、</a:t>
            </a:r>
            <a:r>
              <a:rPr lang="ja-JP" altLang="en-US" b="1" dirty="0" smtClean="0"/>
              <a:t>「障害者 虐待」</a:t>
            </a:r>
            <a:r>
              <a:rPr lang="ja-JP" altLang="en-US" dirty="0" smtClean="0"/>
              <a:t>といいます。</a:t>
            </a:r>
            <a:endParaRPr lang="en-US" altLang="ja-JP" dirty="0" smtClean="0"/>
          </a:p>
          <a:p>
            <a:pPr marL="0" indent="0">
              <a:spcBef>
                <a:spcPts val="300"/>
              </a:spcBef>
              <a:buNone/>
            </a:pPr>
            <a:endParaRPr lang="en-US" altLang="ja-JP" dirty="0" smtClean="0"/>
          </a:p>
          <a:p>
            <a:pPr marL="0" indent="0">
              <a:spcBef>
                <a:spcPts val="2400"/>
              </a:spcBef>
              <a:buNone/>
            </a:pPr>
            <a:r>
              <a:rPr lang="ja-JP" altLang="en-US" sz="900" dirty="0"/>
              <a:t>　</a:t>
            </a:r>
            <a:r>
              <a:rPr lang="ja-JP" altLang="en-US" sz="900" dirty="0" smtClean="0">
                <a:solidFill>
                  <a:schemeClr val="accent5">
                    <a:lumMod val="75000"/>
                  </a:schemeClr>
                </a:solidFill>
              </a:rPr>
              <a:t>　</a:t>
            </a:r>
            <a:r>
              <a:rPr lang="ja-JP" altLang="en-US" sz="900" dirty="0" smtClean="0">
                <a:solidFill>
                  <a:schemeClr val="accent1"/>
                </a:solidFill>
              </a:rPr>
              <a:t>　</a:t>
            </a:r>
            <a:r>
              <a:rPr lang="ja-JP" altLang="en-US" sz="1100" b="1" dirty="0" smtClean="0">
                <a:solidFill>
                  <a:schemeClr val="accent1"/>
                </a:solidFill>
              </a:rPr>
              <a:t>しんたいてき  ぎゃくたい</a:t>
            </a:r>
          </a:p>
          <a:p>
            <a:pPr>
              <a:spcBef>
                <a:spcPts val="300"/>
              </a:spcBef>
            </a:pPr>
            <a:r>
              <a:rPr kumimoji="1" lang="ja-JP" altLang="en-US" b="1" dirty="0" smtClean="0">
                <a:solidFill>
                  <a:schemeClr val="accent1"/>
                </a:solidFill>
              </a:rPr>
              <a:t>身体的 虐待</a:t>
            </a:r>
            <a:endParaRPr lang="en-US" altLang="ja-JP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ja-JP" altLang="en-US" sz="900" b="1" dirty="0">
                <a:solidFill>
                  <a:schemeClr val="accent1"/>
                </a:solidFill>
              </a:rPr>
              <a:t>　　</a:t>
            </a:r>
            <a:r>
              <a:rPr lang="ja-JP" altLang="en-US" sz="900" b="1" dirty="0" smtClean="0">
                <a:solidFill>
                  <a:schemeClr val="accent1"/>
                </a:solidFill>
              </a:rPr>
              <a:t> </a:t>
            </a:r>
            <a:r>
              <a:rPr lang="ja-JP" altLang="en-US" sz="1100" b="1" dirty="0">
                <a:solidFill>
                  <a:schemeClr val="accent1"/>
                </a:solidFill>
              </a:rPr>
              <a:t>せいてき  ぎゃくたい</a:t>
            </a:r>
            <a:endParaRPr lang="en-US" altLang="ja-JP" sz="1100" b="1" dirty="0">
              <a:solidFill>
                <a:schemeClr val="accent1"/>
              </a:solidFill>
            </a:endParaRPr>
          </a:p>
          <a:p>
            <a:pPr>
              <a:spcBef>
                <a:spcPts val="300"/>
              </a:spcBef>
            </a:pPr>
            <a:r>
              <a:rPr lang="ja-JP" altLang="en-US" b="1" dirty="0">
                <a:solidFill>
                  <a:schemeClr val="accent1"/>
                </a:solidFill>
              </a:rPr>
              <a:t>性的 虐待</a:t>
            </a:r>
            <a:endParaRPr lang="en-US" altLang="ja-JP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kumimoji="1" lang="ja-JP" altLang="en-US" sz="900" b="1" dirty="0" smtClean="0">
                <a:solidFill>
                  <a:schemeClr val="accent1"/>
                </a:solidFill>
              </a:rPr>
              <a:t> </a:t>
            </a:r>
            <a:r>
              <a:rPr lang="ja-JP" altLang="en-US" sz="1100" b="1" dirty="0" smtClean="0">
                <a:solidFill>
                  <a:schemeClr val="accent1"/>
                </a:solidFill>
              </a:rPr>
              <a:t>　　 しん り  </a:t>
            </a:r>
            <a:r>
              <a:rPr lang="ja-JP" altLang="en-US" sz="1100" b="1" dirty="0" err="1" smtClean="0">
                <a:solidFill>
                  <a:schemeClr val="accent1"/>
                </a:solidFill>
              </a:rPr>
              <a:t>て</a:t>
            </a:r>
            <a:r>
              <a:rPr lang="ja-JP" altLang="en-US" sz="1100" b="1" dirty="0" smtClean="0">
                <a:solidFill>
                  <a:schemeClr val="accent1"/>
                </a:solidFill>
              </a:rPr>
              <a:t>き   ぎゃくたい</a:t>
            </a:r>
            <a:endParaRPr lang="en-US" altLang="ja-JP" sz="1100" b="1" dirty="0" smtClean="0">
              <a:solidFill>
                <a:schemeClr val="accent1"/>
              </a:solidFill>
            </a:endParaRPr>
          </a:p>
          <a:p>
            <a:pPr>
              <a:spcBef>
                <a:spcPts val="300"/>
              </a:spcBef>
            </a:pPr>
            <a:r>
              <a:rPr lang="ja-JP" altLang="en-US" b="1" dirty="0" smtClean="0">
                <a:solidFill>
                  <a:schemeClr val="accent1"/>
                </a:solidFill>
              </a:rPr>
              <a:t>心理的 虐待</a:t>
            </a:r>
            <a:endParaRPr kumimoji="1" lang="en-US" altLang="ja-JP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ja-JP" altLang="en-US" sz="900" b="1" dirty="0" smtClean="0">
                <a:solidFill>
                  <a:schemeClr val="accent1"/>
                </a:solidFill>
              </a:rPr>
              <a:t>　　　</a:t>
            </a:r>
            <a:r>
              <a:rPr lang="ja-JP" altLang="en-US" sz="1100" b="1" dirty="0">
                <a:solidFill>
                  <a:schemeClr val="accent1"/>
                </a:solidFill>
              </a:rPr>
              <a:t> </a:t>
            </a:r>
            <a:r>
              <a:rPr lang="ja-JP" altLang="en-US" sz="1100" b="1" dirty="0" smtClean="0">
                <a:solidFill>
                  <a:schemeClr val="accent1"/>
                </a:solidFill>
              </a:rPr>
              <a:t>ほう き</a:t>
            </a:r>
            <a:r>
              <a:rPr lang="ja-JP" altLang="en-US" sz="1100" b="1" dirty="0">
                <a:solidFill>
                  <a:schemeClr val="accent1"/>
                </a:solidFill>
              </a:rPr>
              <a:t>　　  </a:t>
            </a:r>
            <a:r>
              <a:rPr lang="ja-JP" altLang="en-US" sz="1100" b="1" dirty="0" smtClean="0">
                <a:solidFill>
                  <a:schemeClr val="accent1"/>
                </a:solidFill>
              </a:rPr>
              <a:t>ほう </a:t>
            </a:r>
            <a:r>
              <a:rPr lang="ja-JP" altLang="en-US" sz="1100" b="1" dirty="0" err="1" smtClean="0">
                <a:solidFill>
                  <a:schemeClr val="accent1"/>
                </a:solidFill>
              </a:rPr>
              <a:t>ち</a:t>
            </a:r>
            <a:endParaRPr lang="en-US" altLang="ja-JP" sz="1100" b="1" dirty="0">
              <a:solidFill>
                <a:schemeClr val="accent1"/>
              </a:solidFill>
            </a:endParaRPr>
          </a:p>
          <a:p>
            <a:pPr>
              <a:spcBef>
                <a:spcPts val="300"/>
              </a:spcBef>
            </a:pPr>
            <a:r>
              <a:rPr lang="ja-JP" altLang="en-US" b="1" dirty="0">
                <a:solidFill>
                  <a:schemeClr val="accent1"/>
                </a:solidFill>
              </a:rPr>
              <a:t>放棄・放置（ネグレクト）</a:t>
            </a:r>
            <a:endParaRPr lang="en-US" altLang="ja-JP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ja-JP" altLang="en-US" sz="900" b="1" dirty="0" smtClean="0">
                <a:solidFill>
                  <a:schemeClr val="accent1"/>
                </a:solidFill>
              </a:rPr>
              <a:t>        </a:t>
            </a:r>
            <a:r>
              <a:rPr lang="ja-JP" altLang="en-US" sz="1100" b="1" dirty="0" err="1" smtClean="0">
                <a:solidFill>
                  <a:schemeClr val="accent1"/>
                </a:solidFill>
              </a:rPr>
              <a:t>け</a:t>
            </a:r>
            <a:r>
              <a:rPr lang="ja-JP" altLang="en-US" sz="1100" b="1" dirty="0" smtClean="0">
                <a:solidFill>
                  <a:schemeClr val="accent1"/>
                </a:solidFill>
              </a:rPr>
              <a:t>いざいてき  ぎゃくたい</a:t>
            </a:r>
            <a:endParaRPr lang="en-US" altLang="ja-JP" sz="1100" b="1" dirty="0" smtClean="0">
              <a:solidFill>
                <a:schemeClr val="accent1"/>
              </a:solidFill>
            </a:endParaRPr>
          </a:p>
          <a:p>
            <a:pPr>
              <a:spcBef>
                <a:spcPts val="300"/>
              </a:spcBef>
            </a:pPr>
            <a:r>
              <a:rPr lang="ja-JP" altLang="en-US" b="1" dirty="0" smtClean="0">
                <a:solidFill>
                  <a:schemeClr val="accent1"/>
                </a:solidFill>
              </a:rPr>
              <a:t>経済的 虐待</a:t>
            </a:r>
            <a:endParaRPr lang="en-US" altLang="ja-JP" b="1" dirty="0" smtClean="0">
              <a:solidFill>
                <a:schemeClr val="accent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3E221-7904-44FE-B6E8-865A1C946A9D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712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5022471" y="835730"/>
            <a:ext cx="3743826" cy="249162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835730"/>
            <a:ext cx="7886700" cy="898912"/>
          </a:xfrm>
        </p:spPr>
        <p:txBody>
          <a:bodyPr>
            <a:normAutofit/>
          </a:bodyPr>
          <a:lstStyle/>
          <a:p>
            <a:r>
              <a:rPr lang="ja-JP" altLang="en-US" sz="800" dirty="0" smtClean="0">
                <a:solidFill>
                  <a:schemeClr val="accent1"/>
                </a:solidFill>
              </a:rPr>
              <a:t>      </a:t>
            </a:r>
            <a:r>
              <a:rPr lang="ja-JP" altLang="en-US" sz="1000" b="1" dirty="0" smtClean="0">
                <a:solidFill>
                  <a:schemeClr val="accent1"/>
                </a:solidFill>
              </a:rPr>
              <a:t>しん      　たい     　　 </a:t>
            </a:r>
            <a:r>
              <a:rPr lang="ja-JP" altLang="en-US" sz="1000" b="1" dirty="0" err="1" smtClean="0">
                <a:solidFill>
                  <a:schemeClr val="accent1"/>
                </a:solidFill>
              </a:rPr>
              <a:t>て</a:t>
            </a:r>
            <a:r>
              <a:rPr lang="ja-JP" altLang="en-US" sz="1000" b="1" dirty="0" smtClean="0">
                <a:solidFill>
                  <a:schemeClr val="accent1"/>
                </a:solidFill>
              </a:rPr>
              <a:t>き      　     ぎゃく 　   たい</a:t>
            </a:r>
            <a:br>
              <a:rPr lang="ja-JP" altLang="en-US" sz="1000" b="1" dirty="0" smtClean="0">
                <a:solidFill>
                  <a:schemeClr val="accent1"/>
                </a:solidFill>
              </a:rPr>
            </a:br>
            <a:r>
              <a:rPr lang="ja-JP" altLang="en-US" sz="4000" b="1" dirty="0">
                <a:solidFill>
                  <a:schemeClr val="accent1"/>
                </a:solidFill>
              </a:rPr>
              <a:t>身体的 虐待</a:t>
            </a:r>
            <a:endParaRPr kumimoji="1" lang="ja-JP" altLang="en-US" sz="4000" dirty="0">
              <a:solidFill>
                <a:schemeClr val="accent1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2075" y="1673323"/>
            <a:ext cx="5553089" cy="1269815"/>
          </a:xfr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en-US" altLang="ja-JP" sz="1600" b="1" dirty="0" smtClean="0"/>
              <a:t> </a:t>
            </a:r>
            <a:r>
              <a:rPr lang="ja-JP" altLang="en-US" sz="1100" dirty="0" smtClean="0">
                <a:latin typeface="+mn-ea"/>
              </a:rPr>
              <a:t>　　　　　　　　　　　　　　　　　　　　ひら  て　　う    </a:t>
            </a:r>
            <a:endParaRPr lang="en-US" altLang="ja-JP" sz="1100" dirty="0" smtClean="0">
              <a:latin typeface="+mn-ea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ja-JP" altLang="en-US" sz="1100" dirty="0">
                <a:latin typeface="+mn-ea"/>
              </a:rPr>
              <a:t>　</a:t>
            </a:r>
            <a:r>
              <a:rPr lang="ja-JP" altLang="en-US" sz="1100" dirty="0" smtClean="0">
                <a:latin typeface="+mn-ea"/>
              </a:rPr>
              <a:t>　　　</a:t>
            </a:r>
            <a:r>
              <a:rPr lang="ja-JP" altLang="en-US" dirty="0" smtClean="0">
                <a:latin typeface="+mn-ea"/>
              </a:rPr>
              <a:t>なぐる、ける、平手打ち、</a:t>
            </a:r>
            <a:r>
              <a:rPr lang="ja-JP" altLang="en-US" dirty="0">
                <a:latin typeface="+mn-ea"/>
              </a:rPr>
              <a:t>つねる</a:t>
            </a:r>
            <a:r>
              <a:rPr lang="ja-JP" altLang="en-US" dirty="0" smtClean="0">
                <a:latin typeface="+mn-ea"/>
              </a:rPr>
              <a:t>、</a:t>
            </a:r>
            <a:endParaRPr lang="en-US" altLang="ja-JP" dirty="0" smtClean="0">
              <a:latin typeface="+mn-ea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en-US" altLang="ja-JP" sz="900" dirty="0" smtClean="0">
                <a:latin typeface="+mn-ea"/>
              </a:rPr>
              <a:t>   </a:t>
            </a:r>
            <a:r>
              <a:rPr lang="ja-JP" altLang="en-US" sz="900" dirty="0" smtClean="0">
                <a:latin typeface="+mn-ea"/>
              </a:rPr>
              <a:t>　　　 </a:t>
            </a:r>
            <a:r>
              <a:rPr lang="en-US" altLang="ja-JP" sz="900" dirty="0" smtClean="0">
                <a:latin typeface="+mn-ea"/>
              </a:rPr>
              <a:t> </a:t>
            </a:r>
            <a:r>
              <a:rPr lang="ja-JP" altLang="en-US" sz="1100" dirty="0" smtClean="0">
                <a:latin typeface="+mn-ea"/>
              </a:rPr>
              <a:t>の　 　　　                   よ　     くすり　     </a:t>
            </a:r>
            <a:r>
              <a:rPr lang="ja-JP" altLang="en-US" sz="1100" dirty="0" err="1" smtClean="0">
                <a:latin typeface="+mn-ea"/>
              </a:rPr>
              <a:t>の</a:t>
            </a:r>
            <a:endParaRPr lang="en-US" altLang="ja-JP" sz="1100" dirty="0" smtClean="0">
              <a:latin typeface="+mn-ea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ja-JP" altLang="en-US" dirty="0">
                <a:latin typeface="+mn-ea"/>
              </a:rPr>
              <a:t>　</a:t>
            </a:r>
            <a:r>
              <a:rPr lang="ja-JP" altLang="en-US" dirty="0" smtClean="0">
                <a:latin typeface="+mn-ea"/>
              </a:rPr>
              <a:t>　飲まなくても良い薬を飲ませる、など。</a:t>
            </a:r>
            <a:endParaRPr lang="en-US" altLang="ja-JP" dirty="0" smtClean="0">
              <a:latin typeface="+mn-ea"/>
            </a:endParaRPr>
          </a:p>
          <a:p>
            <a:pPr marL="0" indent="0">
              <a:spcBef>
                <a:spcPts val="300"/>
              </a:spcBef>
              <a:buNone/>
            </a:pPr>
            <a:endParaRPr lang="en-US" altLang="ja-JP" dirty="0" smtClean="0"/>
          </a:p>
          <a:p>
            <a:pPr marL="0" indent="0">
              <a:spcBef>
                <a:spcPts val="300"/>
              </a:spcBef>
              <a:buNone/>
            </a:pPr>
            <a:endParaRPr lang="en-US" altLang="ja-JP" dirty="0" smtClean="0"/>
          </a:p>
          <a:p>
            <a:pPr marL="0" indent="0">
              <a:spcBef>
                <a:spcPts val="300"/>
              </a:spcBef>
              <a:buNone/>
            </a:pPr>
            <a:endParaRPr lang="en-US" altLang="ja-JP" dirty="0"/>
          </a:p>
          <a:p>
            <a:pPr marL="0" indent="0">
              <a:spcBef>
                <a:spcPts val="300"/>
              </a:spcBef>
              <a:buNone/>
            </a:pPr>
            <a:endParaRPr lang="en-US" altLang="ja-JP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3E221-7904-44FE-B6E8-865A1C946A9D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5289979" y="989875"/>
            <a:ext cx="3787160" cy="23564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ja-JP" altLang="en-US" sz="900" b="1" dirty="0" smtClean="0"/>
              <a:t>ぎゃくたい　      き</a:t>
            </a:r>
            <a:endParaRPr lang="en-US" altLang="ja-JP" sz="900" b="1" dirty="0" smtClean="0"/>
          </a:p>
          <a:p>
            <a:pPr marL="0" indent="0">
              <a:spcBef>
                <a:spcPts val="300"/>
              </a:spcBef>
              <a:buFont typeface="Wingdings 3" charset="2"/>
              <a:buNone/>
            </a:pPr>
            <a:r>
              <a:rPr lang="ja-JP" altLang="en-US" b="1" dirty="0" smtClean="0"/>
              <a:t>虐待に気づくサイン</a:t>
            </a:r>
            <a:endParaRPr lang="en-US" altLang="ja-JP" b="1" dirty="0"/>
          </a:p>
          <a:p>
            <a:pPr marL="0" indent="0">
              <a:spcBef>
                <a:spcPts val="300"/>
              </a:spcBef>
              <a:buNone/>
            </a:pPr>
            <a:r>
              <a:rPr lang="ja-JP" altLang="en-US" sz="900" dirty="0" smtClean="0"/>
              <a:t> からだ　　　　　　　　　　　              　　　　ちい　　　   　きず　　　     　　　</a:t>
            </a:r>
            <a:r>
              <a:rPr lang="en-US" altLang="ja-JP" dirty="0" smtClean="0"/>
              <a:t> 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ja-JP" altLang="en-US" dirty="0" smtClean="0"/>
              <a:t>身体に、やけどや、小さな傷をよく</a:t>
            </a:r>
            <a:endParaRPr lang="en-US" altLang="ja-JP" dirty="0" smtClean="0"/>
          </a:p>
          <a:p>
            <a:pPr marL="0" indent="0">
              <a:spcBef>
                <a:spcPts val="300"/>
              </a:spcBef>
              <a:buNone/>
            </a:pPr>
            <a:r>
              <a:rPr lang="ja-JP" altLang="en-US" sz="900" dirty="0"/>
              <a:t>み　　　　　　　　　　　きゅう</a:t>
            </a:r>
            <a:endParaRPr lang="en-US" altLang="ja-JP" sz="900" dirty="0"/>
          </a:p>
          <a:p>
            <a:pPr marL="0" indent="0">
              <a:spcBef>
                <a:spcPts val="300"/>
              </a:spcBef>
              <a:buNone/>
            </a:pPr>
            <a:r>
              <a:rPr lang="ja-JP" altLang="en-US" dirty="0" smtClean="0"/>
              <a:t>見かける、急におびえたり、</a:t>
            </a:r>
            <a:endParaRPr lang="en-US" altLang="ja-JP" dirty="0" smtClean="0"/>
          </a:p>
          <a:p>
            <a:pPr marL="0" indent="0">
              <a:spcBef>
                <a:spcPts val="300"/>
              </a:spcBef>
              <a:buNone/>
            </a:pPr>
            <a:r>
              <a:rPr lang="ja-JP" altLang="en-US" sz="800" dirty="0" smtClean="0"/>
              <a:t>　</a:t>
            </a:r>
            <a:endParaRPr lang="en-US" altLang="ja-JP" sz="800" dirty="0"/>
          </a:p>
          <a:p>
            <a:pPr marL="0" indent="0">
              <a:spcBef>
                <a:spcPts val="300"/>
              </a:spcBef>
              <a:buNone/>
            </a:pPr>
            <a:r>
              <a:rPr lang="ja-JP" altLang="en-US" dirty="0" smtClean="0"/>
              <a:t>こわがったりする　　など</a:t>
            </a:r>
            <a:endParaRPr lang="en-US" altLang="ja-JP" dirty="0" smtClean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840" y="3626586"/>
            <a:ext cx="2684733" cy="2498325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837" y="3626586"/>
            <a:ext cx="3059693" cy="3059693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2428105" y="6169581"/>
            <a:ext cx="166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なぐる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022472" y="6316947"/>
            <a:ext cx="299205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ける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3447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角丸四角形 8"/>
          <p:cNvSpPr/>
          <p:nvPr/>
        </p:nvSpPr>
        <p:spPr>
          <a:xfrm>
            <a:off x="4687911" y="462028"/>
            <a:ext cx="4122802" cy="263988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8266" y="264947"/>
            <a:ext cx="7886700" cy="1325563"/>
          </a:xfrm>
        </p:spPr>
        <p:txBody>
          <a:bodyPr>
            <a:normAutofit/>
          </a:bodyPr>
          <a:lstStyle/>
          <a:p>
            <a:r>
              <a:rPr lang="ja-JP" altLang="en-US" sz="1000" dirty="0" smtClean="0"/>
              <a:t>　</a:t>
            </a:r>
            <a:r>
              <a:rPr lang="ja-JP" altLang="en-US" sz="1000" b="1" dirty="0" smtClean="0">
                <a:solidFill>
                  <a:schemeClr val="accent1"/>
                </a:solidFill>
              </a:rPr>
              <a:t>せ　い　　て　き 　 　 ぎゃく　　 </a:t>
            </a:r>
            <a:r>
              <a:rPr lang="ja-JP" altLang="en-US" sz="1000" b="1" dirty="0" err="1" smtClean="0">
                <a:solidFill>
                  <a:schemeClr val="accent1"/>
                </a:solidFill>
              </a:rPr>
              <a:t>たい</a:t>
            </a:r>
            <a:r>
              <a:rPr lang="en-US" altLang="ja-JP" sz="1000" b="1" dirty="0" smtClean="0">
                <a:solidFill>
                  <a:schemeClr val="accent1"/>
                </a:solidFill>
              </a:rPr>
              <a:t/>
            </a:r>
            <a:br>
              <a:rPr lang="en-US" altLang="ja-JP" sz="1000" b="1" dirty="0" smtClean="0">
                <a:solidFill>
                  <a:schemeClr val="accent1"/>
                </a:solidFill>
              </a:rPr>
            </a:br>
            <a:r>
              <a:rPr lang="ja-JP" altLang="en-US" sz="4000" b="1" dirty="0" smtClean="0">
                <a:solidFill>
                  <a:schemeClr val="accent1"/>
                </a:solidFill>
              </a:rPr>
              <a:t>性的虐待</a:t>
            </a:r>
            <a:endParaRPr lang="en-US" altLang="ja-JP" sz="4000" b="1" dirty="0" smtClean="0">
              <a:solidFill>
                <a:schemeClr val="accent1"/>
              </a:solidFill>
            </a:endParaRPr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3E221-7904-44FE-B6E8-865A1C946A9D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99873" y="1274265"/>
            <a:ext cx="4972317" cy="18896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buFont typeface="Wingdings 3" charset="2"/>
              <a:buNone/>
            </a:pPr>
            <a:r>
              <a:rPr lang="ja-JP" altLang="en-US" sz="900" dirty="0" smtClean="0"/>
              <a:t>　　　　                 　　　　　　　　　　　　　          　</a:t>
            </a:r>
            <a:r>
              <a:rPr lang="ja-JP" altLang="en-US" sz="1000" dirty="0" smtClean="0"/>
              <a:t>　はだか</a:t>
            </a:r>
            <a:endParaRPr lang="en-US" altLang="ja-JP" sz="1000" dirty="0" smtClean="0"/>
          </a:p>
          <a:p>
            <a:pPr marL="0" indent="0">
              <a:spcBef>
                <a:spcPts val="300"/>
              </a:spcBef>
              <a:buFont typeface="Wingdings 3" charset="2"/>
              <a:buNone/>
            </a:pPr>
            <a:r>
              <a:rPr lang="en-US" altLang="ja-JP" dirty="0" smtClean="0"/>
              <a:t>      </a:t>
            </a:r>
            <a:r>
              <a:rPr lang="ja-JP" altLang="en-US" sz="2100" dirty="0" smtClean="0"/>
              <a:t>からだにさわる、裸にする、</a:t>
            </a:r>
            <a:r>
              <a:rPr lang="ja-JP" altLang="en-US" sz="900" dirty="0" smtClean="0"/>
              <a:t>　　　　　　　　　　　　　　                   　　　　　　　　　　　　　　　　　</a:t>
            </a:r>
            <a:endParaRPr lang="en-US" altLang="ja-JP" sz="900" dirty="0" smtClean="0"/>
          </a:p>
          <a:p>
            <a:pPr marL="0" indent="0">
              <a:spcBef>
                <a:spcPts val="300"/>
              </a:spcBef>
              <a:buFont typeface="Wingdings 3" charset="2"/>
              <a:buNone/>
            </a:pPr>
            <a:r>
              <a:rPr lang="ja-JP" altLang="en-US" sz="900" dirty="0"/>
              <a:t>　</a:t>
            </a:r>
            <a:r>
              <a:rPr lang="ja-JP" altLang="en-US" sz="900" dirty="0" smtClean="0"/>
              <a:t>　　　　　　　　　　　　　　　　　　　　　　　　　　　　　　　　　　　　　　</a:t>
            </a:r>
            <a:r>
              <a:rPr lang="ja-JP" altLang="en-US" sz="1000" dirty="0" smtClean="0"/>
              <a:t>こと　ば　　       </a:t>
            </a:r>
            <a:r>
              <a:rPr lang="ja-JP" altLang="en-US" sz="1000" dirty="0" err="1" smtClean="0"/>
              <a:t>い</a:t>
            </a:r>
            <a:endParaRPr lang="en-US" altLang="ja-JP" sz="1000" dirty="0" smtClean="0"/>
          </a:p>
          <a:p>
            <a:pPr marL="0" indent="0">
              <a:spcBef>
                <a:spcPts val="300"/>
              </a:spcBef>
              <a:buNone/>
            </a:pPr>
            <a:r>
              <a:rPr lang="ja-JP" altLang="en-US" dirty="0" smtClean="0"/>
              <a:t>　　</a:t>
            </a:r>
            <a:r>
              <a:rPr lang="ja-JP" altLang="en-US" sz="2100" dirty="0"/>
              <a:t>キスをする</a:t>
            </a:r>
            <a:r>
              <a:rPr lang="ja-JP" altLang="en-US" sz="2100" dirty="0" smtClean="0"/>
              <a:t>、いやらしい言葉を言う、</a:t>
            </a:r>
            <a:endParaRPr lang="en-US" altLang="ja-JP" sz="2100" dirty="0" smtClean="0"/>
          </a:p>
          <a:p>
            <a:pPr marL="0" indent="0">
              <a:spcBef>
                <a:spcPts val="300"/>
              </a:spcBef>
              <a:buFont typeface="Wingdings 3" charset="2"/>
              <a:buNone/>
            </a:pPr>
            <a:r>
              <a:rPr lang="ja-JP" altLang="en-US" sz="900" dirty="0" smtClean="0"/>
              <a:t>　　　　                       　　 　        </a:t>
            </a:r>
            <a:r>
              <a:rPr lang="ja-JP" altLang="en-US" sz="1000" dirty="0" smtClean="0"/>
              <a:t>      えい ぞう</a:t>
            </a:r>
            <a:r>
              <a:rPr lang="ja-JP" altLang="en-US" sz="900" dirty="0" smtClean="0"/>
              <a:t>　　</a:t>
            </a:r>
            <a:endParaRPr lang="en-US" altLang="ja-JP" sz="900" dirty="0" smtClean="0"/>
          </a:p>
          <a:p>
            <a:pPr marL="0" indent="0">
              <a:spcBef>
                <a:spcPts val="300"/>
              </a:spcBef>
              <a:buFont typeface="Wingdings 3" charset="2"/>
              <a:buNone/>
            </a:pPr>
            <a:r>
              <a:rPr lang="ja-JP" altLang="en-US" dirty="0" smtClean="0"/>
              <a:t>　　</a:t>
            </a:r>
            <a:r>
              <a:rPr lang="ja-JP" altLang="en-US" sz="2100" dirty="0" smtClean="0"/>
              <a:t>いやらしい映像をみせる、など。</a:t>
            </a:r>
            <a:r>
              <a:rPr lang="ja-JP" altLang="en-US" sz="1100" dirty="0" smtClean="0"/>
              <a:t>　　</a:t>
            </a:r>
            <a:endParaRPr lang="en-US" altLang="ja-JP" dirty="0" smtClean="0"/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4909419" y="611532"/>
            <a:ext cx="3679785" cy="25102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ja-JP" altLang="en-US" sz="900" b="1" dirty="0" smtClean="0"/>
              <a:t>ぎゃくたい　      き　</a:t>
            </a:r>
            <a:endParaRPr lang="en-US" altLang="ja-JP" sz="900" b="1" dirty="0" smtClean="0"/>
          </a:p>
          <a:p>
            <a:pPr marL="0" indent="0">
              <a:spcBef>
                <a:spcPts val="300"/>
              </a:spcBef>
              <a:buFont typeface="Wingdings 3" charset="2"/>
              <a:buNone/>
            </a:pPr>
            <a:r>
              <a:rPr lang="ja-JP" altLang="en-US" b="1" dirty="0" smtClean="0"/>
              <a:t>虐待に気づくサイン</a:t>
            </a:r>
            <a:endParaRPr lang="en-US" altLang="ja-JP" b="1" dirty="0"/>
          </a:p>
          <a:p>
            <a:pPr marL="0" indent="0">
              <a:spcBef>
                <a:spcPts val="300"/>
              </a:spcBef>
              <a:buFont typeface="Wingdings 3" charset="2"/>
              <a:buNone/>
            </a:pPr>
            <a:r>
              <a:rPr lang="ja-JP" altLang="en-US" sz="900" dirty="0" smtClean="0"/>
              <a:t>　　     　　　   </a:t>
            </a:r>
            <a:r>
              <a:rPr lang="ja-JP" altLang="en-US" sz="900" dirty="0" err="1" smtClean="0"/>
              <a:t>め</a:t>
            </a:r>
            <a:endParaRPr lang="en-US" altLang="ja-JP" sz="900" dirty="0" smtClean="0"/>
          </a:p>
          <a:p>
            <a:pPr marL="0" indent="0">
              <a:spcBef>
                <a:spcPts val="300"/>
              </a:spcBef>
              <a:buFont typeface="Wingdings 3" charset="2"/>
              <a:buNone/>
            </a:pPr>
            <a:r>
              <a:rPr lang="ja-JP" altLang="en-US" dirty="0" smtClean="0"/>
              <a:t>　ひと目をさける</a:t>
            </a:r>
            <a:endParaRPr lang="en-US" altLang="ja-JP" dirty="0" smtClean="0"/>
          </a:p>
          <a:p>
            <a:pPr marL="0" indent="0">
              <a:spcBef>
                <a:spcPts val="300"/>
              </a:spcBef>
              <a:buFont typeface="Wingdings 3" charset="2"/>
              <a:buNone/>
            </a:pPr>
            <a:r>
              <a:rPr lang="ja-JP" altLang="en-US" sz="900" dirty="0" smtClean="0"/>
              <a:t>　　  へ　や</a:t>
            </a:r>
            <a:endParaRPr lang="en-US" altLang="ja-JP" sz="900" dirty="0" smtClean="0"/>
          </a:p>
          <a:p>
            <a:pPr marL="0" indent="0">
              <a:spcBef>
                <a:spcPts val="300"/>
              </a:spcBef>
              <a:buFont typeface="Wingdings 3" charset="2"/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部屋にひとりでいたがる</a:t>
            </a:r>
            <a:endParaRPr lang="en-US" altLang="ja-JP" dirty="0" smtClean="0"/>
          </a:p>
          <a:p>
            <a:pPr marL="0" indent="0">
              <a:spcBef>
                <a:spcPts val="300"/>
              </a:spcBef>
              <a:buFont typeface="Wingdings 3" charset="2"/>
              <a:buNone/>
            </a:pPr>
            <a:r>
              <a:rPr lang="ja-JP" altLang="en-US" sz="900" dirty="0" smtClean="0"/>
              <a:t>　　こうもん　　</a:t>
            </a:r>
            <a:r>
              <a:rPr lang="ja-JP" altLang="en-US" sz="900" dirty="0"/>
              <a:t> </a:t>
            </a:r>
            <a:r>
              <a:rPr lang="ja-JP" altLang="en-US" sz="900" dirty="0" smtClean="0"/>
              <a:t>       せいき　　       きず　     しゅっけつ</a:t>
            </a:r>
            <a:endParaRPr lang="en-US" altLang="ja-JP" sz="900" dirty="0" smtClean="0"/>
          </a:p>
          <a:p>
            <a:pPr marL="0" indent="0">
              <a:spcBef>
                <a:spcPts val="300"/>
              </a:spcBef>
              <a:buFont typeface="Wingdings 3" charset="2"/>
              <a:buNone/>
            </a:pPr>
            <a:r>
              <a:rPr lang="ja-JP" altLang="en-US" dirty="0" smtClean="0"/>
              <a:t>　肛門や性器に傷や出血がみられる</a:t>
            </a:r>
            <a:endParaRPr lang="en-US" altLang="ja-JP" dirty="0" smtClean="0"/>
          </a:p>
          <a:p>
            <a:pPr marL="0" indent="0">
              <a:spcBef>
                <a:spcPts val="300"/>
              </a:spcBef>
              <a:buFont typeface="Wingdings 3" charset="2"/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　　　　　　　　　　　　　　　　　など</a:t>
            </a:r>
            <a:endParaRPr lang="en-US" altLang="ja-JP" dirty="0" smtClean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21" y="3125463"/>
            <a:ext cx="2681330" cy="3489915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190" y="3307893"/>
            <a:ext cx="3231020" cy="323102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998485" y="6246046"/>
            <a:ext cx="240260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からだにさわる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042781" y="6091273"/>
            <a:ext cx="3260429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900" dirty="0" smtClean="0"/>
              <a:t>　　　　　　　　　　　　ことば　　　　</a:t>
            </a:r>
            <a:r>
              <a:rPr lang="ja-JP" altLang="en-US" sz="900" dirty="0" err="1" smtClean="0"/>
              <a:t>い</a:t>
            </a:r>
            <a:endParaRPr lang="en-US" altLang="ja-JP" sz="900" dirty="0" smtClean="0"/>
          </a:p>
          <a:p>
            <a:pPr algn="ctr"/>
            <a:r>
              <a:rPr lang="ja-JP" altLang="en-US" dirty="0" smtClean="0"/>
              <a:t>いやらしい言葉を言う</a:t>
            </a:r>
            <a:endParaRPr kumimoji="1" lang="ja-JP" altLang="en-US" dirty="0"/>
          </a:p>
        </p:txBody>
      </p:sp>
      <p:sp>
        <p:nvSpPr>
          <p:cNvPr id="13" name="角丸四角形吹き出し 12"/>
          <p:cNvSpPr/>
          <p:nvPr/>
        </p:nvSpPr>
        <p:spPr>
          <a:xfrm>
            <a:off x="4860050" y="3368084"/>
            <a:ext cx="1399082" cy="993003"/>
          </a:xfrm>
          <a:prstGeom prst="wedgeRoundRectCallout">
            <a:avLst>
              <a:gd name="adj1" fmla="val 90500"/>
              <a:gd name="adj2" fmla="val -2399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きょう　　なにいろ</a:t>
            </a:r>
            <a:endParaRPr lang="en-US" altLang="ja-JP" sz="800" dirty="0" smtClean="0">
              <a:solidFill>
                <a:schemeClr val="tx1">
                  <a:lumMod val="65000"/>
                  <a:lumOff val="3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今日は何色の</a:t>
            </a:r>
            <a:endParaRPr lang="en-US" altLang="ja-JP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したぎ　</a:t>
            </a:r>
            <a:endParaRPr lang="en-US" altLang="ja-JP" sz="800" dirty="0">
              <a:solidFill>
                <a:schemeClr val="tx1">
                  <a:lumMod val="65000"/>
                  <a:lumOff val="3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下着なの？</a:t>
            </a:r>
            <a:endParaRPr kumimoji="1" lang="ja-JP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3525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9344" y="371071"/>
            <a:ext cx="7886700" cy="1325563"/>
          </a:xfrm>
        </p:spPr>
        <p:txBody>
          <a:bodyPr>
            <a:normAutofit/>
          </a:bodyPr>
          <a:lstStyle/>
          <a:p>
            <a:r>
              <a:rPr lang="ja-JP" altLang="en-US" sz="1000" dirty="0" smtClean="0"/>
              <a:t>　</a:t>
            </a:r>
            <a:r>
              <a:rPr lang="ja-JP" altLang="en-US" sz="1000" b="1" dirty="0" smtClean="0"/>
              <a:t> </a:t>
            </a:r>
            <a:r>
              <a:rPr lang="ja-JP" altLang="en-US" sz="1000" b="1" dirty="0" smtClean="0">
                <a:solidFill>
                  <a:schemeClr val="accent1"/>
                </a:solidFill>
              </a:rPr>
              <a:t>し ん             り           て き         ぎゃく       </a:t>
            </a:r>
            <a:r>
              <a:rPr lang="ja-JP" altLang="en-US" sz="1000" b="1" dirty="0" err="1" smtClean="0">
                <a:solidFill>
                  <a:schemeClr val="accent1"/>
                </a:solidFill>
              </a:rPr>
              <a:t>たい</a:t>
            </a:r>
            <a:r>
              <a:rPr lang="en-US" altLang="ja-JP" sz="1000" b="1" dirty="0" smtClean="0">
                <a:solidFill>
                  <a:schemeClr val="accent1"/>
                </a:solidFill>
              </a:rPr>
              <a:t/>
            </a:r>
            <a:br>
              <a:rPr lang="en-US" altLang="ja-JP" sz="1000" b="1" dirty="0" smtClean="0">
                <a:solidFill>
                  <a:schemeClr val="accent1"/>
                </a:solidFill>
              </a:rPr>
            </a:br>
            <a:r>
              <a:rPr lang="ja-JP" altLang="en-US" sz="4000" b="1" dirty="0" smtClean="0">
                <a:solidFill>
                  <a:schemeClr val="accent1"/>
                </a:solidFill>
              </a:rPr>
              <a:t>心理的虐待</a:t>
            </a:r>
            <a:endParaRPr lang="en-US" altLang="ja-JP" sz="4000" b="1" dirty="0" smtClean="0">
              <a:solidFill>
                <a:schemeClr val="accent1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9344" y="1664621"/>
            <a:ext cx="4715962" cy="1175959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ja-JP" altLang="en-US" sz="1000" dirty="0" smtClean="0"/>
              <a:t>　ど　　な　　　　　　わる  ぐち　    　い</a:t>
            </a:r>
            <a:r>
              <a:rPr lang="ja-JP" altLang="en-US" dirty="0" smtClean="0"/>
              <a:t>　　</a:t>
            </a:r>
            <a:endParaRPr lang="en-US" altLang="ja-JP" dirty="0" smtClean="0"/>
          </a:p>
          <a:p>
            <a:pPr marL="0" indent="0">
              <a:spcBef>
                <a:spcPts val="300"/>
              </a:spcBef>
              <a:buNone/>
            </a:pPr>
            <a:r>
              <a:rPr lang="ja-JP" altLang="en-US" dirty="0" smtClean="0"/>
              <a:t>怒鳴る、悪口を言う、</a:t>
            </a:r>
            <a:endParaRPr lang="en-US" altLang="ja-JP" dirty="0" smtClean="0"/>
          </a:p>
          <a:p>
            <a:pPr marL="0" indent="0">
              <a:spcBef>
                <a:spcPts val="300"/>
              </a:spcBef>
              <a:buNone/>
            </a:pPr>
            <a:r>
              <a:rPr lang="ja-JP" altLang="en-US" sz="900" dirty="0" smtClean="0"/>
              <a:t>　</a:t>
            </a:r>
            <a:r>
              <a:rPr lang="ja-JP" altLang="en-US" sz="900" dirty="0" err="1" smtClean="0"/>
              <a:t>む　  </a:t>
            </a:r>
            <a:r>
              <a:rPr lang="ja-JP" altLang="en-US" sz="900" dirty="0" smtClean="0"/>
              <a:t> し　           　　　　　　なか　ま　　         </a:t>
            </a:r>
            <a:r>
              <a:rPr lang="ja-JP" altLang="en-US" sz="900" dirty="0" err="1" smtClean="0"/>
              <a:t>い</a:t>
            </a:r>
            <a:endParaRPr lang="en-US" altLang="ja-JP" sz="900" dirty="0" smtClean="0"/>
          </a:p>
          <a:p>
            <a:pPr marL="0" indent="0">
              <a:spcBef>
                <a:spcPts val="300"/>
              </a:spcBef>
              <a:buNone/>
            </a:pPr>
            <a:r>
              <a:rPr lang="ja-JP" altLang="en-US" dirty="0" smtClean="0"/>
              <a:t>無視する、仲間に入れない、など。</a:t>
            </a:r>
            <a:endParaRPr lang="en-US" altLang="ja-JP" dirty="0" smtClean="0"/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3E221-7904-44FE-B6E8-865A1C946A9D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8" name="角丸四角形 7"/>
          <p:cNvSpPr/>
          <p:nvPr/>
        </p:nvSpPr>
        <p:spPr>
          <a:xfrm>
            <a:off x="4187687" y="547214"/>
            <a:ext cx="4757530" cy="16881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4280738" y="654928"/>
            <a:ext cx="4664479" cy="1955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ja-JP" altLang="en-US" sz="900" b="1" dirty="0" smtClean="0"/>
              <a:t>ぎゃくたい　      き　　</a:t>
            </a:r>
            <a:endParaRPr lang="en-US" altLang="ja-JP" sz="900" b="1" dirty="0" smtClean="0"/>
          </a:p>
          <a:p>
            <a:pPr marL="0" indent="0">
              <a:spcBef>
                <a:spcPts val="300"/>
              </a:spcBef>
              <a:buFont typeface="Wingdings 3" charset="2"/>
              <a:buNone/>
            </a:pPr>
            <a:r>
              <a:rPr lang="ja-JP" altLang="en-US" b="1" dirty="0" smtClean="0"/>
              <a:t>虐待に気づくサイン</a:t>
            </a:r>
            <a:endParaRPr lang="en-US" altLang="ja-JP" b="1" dirty="0"/>
          </a:p>
          <a:p>
            <a:pPr marL="0" indent="0">
              <a:spcBef>
                <a:spcPts val="300"/>
              </a:spcBef>
              <a:buFont typeface="Wingdings 3" charset="2"/>
              <a:buNone/>
            </a:pPr>
            <a:r>
              <a:rPr lang="ja-JP" altLang="en-US" sz="900" dirty="0" smtClean="0"/>
              <a:t>　　     　　　　　　　　　        な　　　　　</a:t>
            </a:r>
            <a:endParaRPr lang="en-US" altLang="ja-JP" sz="900" dirty="0" smtClean="0"/>
          </a:p>
          <a:p>
            <a:pPr marL="0" indent="0">
              <a:spcBef>
                <a:spcPts val="300"/>
              </a:spcBef>
              <a:buFont typeface="Wingdings 3" charset="2"/>
              <a:buNone/>
            </a:pPr>
            <a:r>
              <a:rPr lang="ja-JP" altLang="en-US" dirty="0" smtClean="0"/>
              <a:t>　おびえる、泣く、さけぶなど、パニックをおこす</a:t>
            </a:r>
            <a:endParaRPr lang="en-US" altLang="ja-JP" dirty="0" smtClean="0"/>
          </a:p>
          <a:p>
            <a:pPr marL="0" indent="0">
              <a:spcBef>
                <a:spcPts val="300"/>
              </a:spcBef>
              <a:buFont typeface="Wingdings 3" charset="2"/>
              <a:buNone/>
            </a:pPr>
            <a:r>
              <a:rPr lang="ja-JP" altLang="en-US" sz="900" dirty="0" smtClean="0"/>
              <a:t>　   こう げき  </a:t>
            </a:r>
            <a:r>
              <a:rPr lang="ja-JP" altLang="en-US" sz="900" dirty="0" err="1" smtClean="0"/>
              <a:t>て</a:t>
            </a:r>
            <a:r>
              <a:rPr lang="ja-JP" altLang="en-US" sz="900" dirty="0" smtClean="0"/>
              <a:t>き　    　たい　ど</a:t>
            </a:r>
            <a:endParaRPr lang="en-US" altLang="ja-JP" sz="900" dirty="0" smtClean="0"/>
          </a:p>
          <a:p>
            <a:pPr marL="0" indent="0">
              <a:spcBef>
                <a:spcPts val="300"/>
              </a:spcBef>
              <a:buFont typeface="Wingdings 3" charset="2"/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攻撃的な態度がみられる　　など</a:t>
            </a:r>
            <a:endParaRPr lang="en-US" altLang="ja-JP" dirty="0" smtClean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86" y="3755769"/>
            <a:ext cx="2662540" cy="243032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386" y="3251349"/>
            <a:ext cx="4811360" cy="2972463"/>
          </a:xfrm>
          <a:prstGeom prst="rect">
            <a:avLst/>
          </a:prstGeom>
        </p:spPr>
      </p:pic>
      <p:sp>
        <p:nvSpPr>
          <p:cNvPr id="11" name="角丸四角形吹き出し 10"/>
          <p:cNvSpPr/>
          <p:nvPr/>
        </p:nvSpPr>
        <p:spPr>
          <a:xfrm>
            <a:off x="2558508" y="3226497"/>
            <a:ext cx="1768435" cy="1210211"/>
          </a:xfrm>
          <a:prstGeom prst="wedgeRoundRectCallout">
            <a:avLst>
              <a:gd name="adj1" fmla="val -70546"/>
              <a:gd name="adj2" fmla="val 2975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こんなことも</a:t>
            </a:r>
            <a:endParaRPr lang="en-US" altLang="ja-JP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lang="en-US" altLang="ja-JP" sz="800" dirty="0" smtClean="0">
              <a:solidFill>
                <a:schemeClr val="tx1">
                  <a:lumMod val="65000"/>
                  <a:lumOff val="3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できないのか、</a:t>
            </a:r>
            <a:endParaRPr lang="en-US" altLang="ja-JP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lang="en-US" altLang="ja-JP" sz="800" dirty="0" smtClean="0">
              <a:solidFill>
                <a:schemeClr val="tx1">
                  <a:lumMod val="65000"/>
                  <a:lumOff val="3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バカヤロウ！</a:t>
            </a:r>
            <a:endParaRPr kumimoji="1" lang="ja-JP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042781" y="6091273"/>
            <a:ext cx="3260429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900" dirty="0" smtClean="0"/>
              <a:t>　　　　　　　　　　　　　　　 </a:t>
            </a:r>
            <a:r>
              <a:rPr lang="ja-JP" altLang="en-US" sz="900" dirty="0" err="1" smtClean="0"/>
              <a:t>む </a:t>
            </a:r>
            <a:r>
              <a:rPr lang="ja-JP" altLang="en-US" sz="900" dirty="0" smtClean="0"/>
              <a:t>　し</a:t>
            </a:r>
            <a:endParaRPr lang="en-US" altLang="ja-JP" sz="900" dirty="0" smtClean="0"/>
          </a:p>
          <a:p>
            <a:pPr algn="ctr"/>
            <a:r>
              <a:rPr lang="ja-JP" altLang="en-US" dirty="0" smtClean="0"/>
              <a:t>無視する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44683" y="5932183"/>
            <a:ext cx="3260429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900" dirty="0" smtClean="0"/>
              <a:t>　　　　　　　　　　　　　　　　　ど　な　　　</a:t>
            </a:r>
            <a:endParaRPr lang="en-US" altLang="ja-JP" sz="900" dirty="0" smtClean="0"/>
          </a:p>
          <a:p>
            <a:pPr algn="ctr"/>
            <a:r>
              <a:rPr lang="ja-JP" altLang="en-US" dirty="0" smtClean="0"/>
              <a:t>怒鳴る</a:t>
            </a:r>
            <a:endParaRPr kumimoji="1" lang="ja-JP" altLang="en-US" dirty="0"/>
          </a:p>
        </p:txBody>
      </p:sp>
      <p:sp>
        <p:nvSpPr>
          <p:cNvPr id="14" name="角丸四角形吹き出し 13"/>
          <p:cNvSpPr/>
          <p:nvPr/>
        </p:nvSpPr>
        <p:spPr>
          <a:xfrm>
            <a:off x="6697014" y="2610677"/>
            <a:ext cx="1818336" cy="820098"/>
          </a:xfrm>
          <a:prstGeom prst="wedgeRoundRectCallout">
            <a:avLst>
              <a:gd name="adj1" fmla="val -4409"/>
              <a:gd name="adj2" fmla="val 8056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なかま</a:t>
            </a:r>
            <a:endParaRPr lang="en-US" altLang="ja-JP" sz="800" dirty="0" smtClean="0">
              <a:solidFill>
                <a:schemeClr val="tx1">
                  <a:lumMod val="65000"/>
                  <a:lumOff val="3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わたしも</a:t>
            </a:r>
            <a:r>
              <a:rPr kumimoji="1" lang="ja-JP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仲間に</a:t>
            </a:r>
          </a:p>
          <a:p>
            <a:r>
              <a:rPr lang="ja-JP" alt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い</a:t>
            </a:r>
            <a:endParaRPr lang="ja-JP" altLang="en-US" sz="800" dirty="0">
              <a:solidFill>
                <a:schemeClr val="tx1">
                  <a:lumMod val="65000"/>
                  <a:lumOff val="3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入れてください</a:t>
            </a:r>
            <a:r>
              <a:rPr lang="en-US" altLang="ja-JP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</a:t>
            </a:r>
            <a:endParaRPr kumimoji="1" lang="ja-JP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5" name="角丸四角形吹き出し 14"/>
          <p:cNvSpPr/>
          <p:nvPr/>
        </p:nvSpPr>
        <p:spPr>
          <a:xfrm>
            <a:off x="4372762" y="2547735"/>
            <a:ext cx="1818336" cy="820098"/>
          </a:xfrm>
          <a:prstGeom prst="wedgeRoundRectCallout">
            <a:avLst>
              <a:gd name="adj1" fmla="val 36671"/>
              <a:gd name="adj2" fmla="val 6956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きょう</a:t>
            </a:r>
            <a:endParaRPr lang="en-US" altLang="ja-JP" sz="800" dirty="0" smtClean="0">
              <a:solidFill>
                <a:schemeClr val="tx1">
                  <a:lumMod val="65000"/>
                  <a:lumOff val="3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今日はふたりで</a:t>
            </a:r>
          </a:p>
          <a:p>
            <a:r>
              <a:rPr lang="ja-JP" alt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　　　　　な</a:t>
            </a:r>
            <a:endParaRPr lang="ja-JP" altLang="en-US" sz="800" dirty="0">
              <a:solidFill>
                <a:schemeClr val="tx1">
                  <a:lumMod val="65000"/>
                  <a:lumOff val="3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ボール投げしよう</a:t>
            </a:r>
            <a:endParaRPr lang="en-US" altLang="ja-JP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7280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3481810"/>
            <a:ext cx="4185632" cy="268426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42284" y="86114"/>
            <a:ext cx="7886700" cy="1325563"/>
          </a:xfrm>
        </p:spPr>
        <p:txBody>
          <a:bodyPr>
            <a:normAutofit/>
          </a:bodyPr>
          <a:lstStyle/>
          <a:p>
            <a:r>
              <a:rPr lang="ja-JP" altLang="en-US" sz="1000" dirty="0" smtClean="0"/>
              <a:t>　</a:t>
            </a:r>
            <a:r>
              <a:rPr lang="ja-JP" altLang="en-US" sz="1000" dirty="0" smtClean="0">
                <a:solidFill>
                  <a:schemeClr val="accent1"/>
                </a:solidFill>
              </a:rPr>
              <a:t> </a:t>
            </a:r>
            <a:r>
              <a:rPr lang="ja-JP" altLang="en-US" sz="1000" b="1" dirty="0" smtClean="0">
                <a:solidFill>
                  <a:schemeClr val="accent1"/>
                </a:solidFill>
              </a:rPr>
              <a:t>ほ う             き　　              ほ う           </a:t>
            </a:r>
            <a:r>
              <a:rPr lang="ja-JP" altLang="en-US" sz="1000" b="1" dirty="0" err="1" smtClean="0">
                <a:solidFill>
                  <a:schemeClr val="accent1"/>
                </a:solidFill>
              </a:rPr>
              <a:t>ち</a:t>
            </a:r>
            <a:r>
              <a:rPr lang="en-US" altLang="ja-JP" sz="1000" b="1" dirty="0" smtClean="0">
                <a:solidFill>
                  <a:schemeClr val="accent1"/>
                </a:solidFill>
              </a:rPr>
              <a:t/>
            </a:r>
            <a:br>
              <a:rPr lang="en-US" altLang="ja-JP" sz="1000" b="1" dirty="0" smtClean="0">
                <a:solidFill>
                  <a:schemeClr val="accent1"/>
                </a:solidFill>
              </a:rPr>
            </a:br>
            <a:r>
              <a:rPr lang="ja-JP" altLang="en-US" sz="4000" b="1" dirty="0" smtClean="0">
                <a:solidFill>
                  <a:schemeClr val="accent1"/>
                </a:solidFill>
              </a:rPr>
              <a:t>放棄・放置</a:t>
            </a:r>
            <a:r>
              <a:rPr lang="ja-JP" altLang="en-US" sz="3200" b="1" dirty="0" smtClean="0">
                <a:solidFill>
                  <a:schemeClr val="accent1"/>
                </a:solidFill>
              </a:rPr>
              <a:t>（ネグレクト）</a:t>
            </a:r>
            <a:endParaRPr kumimoji="1" lang="ja-JP" altLang="en-US" sz="3200" dirty="0">
              <a:solidFill>
                <a:schemeClr val="accent1"/>
              </a:solidFill>
            </a:endParaRPr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3E221-7904-44FE-B6E8-865A1C946A9D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248722" y="1171977"/>
            <a:ext cx="6416094" cy="46917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900" dirty="0" smtClean="0"/>
              <a:t>                       　　　　　　　　　　　　　　　　　　</a:t>
            </a:r>
            <a:r>
              <a:rPr lang="ja-JP" altLang="en-US" sz="1000" dirty="0" smtClean="0"/>
              <a:t>しょ く  じ　  　    </a:t>
            </a:r>
            <a:r>
              <a:rPr lang="ja-JP" altLang="en-US" sz="1000" dirty="0" err="1" smtClean="0"/>
              <a:t>あた</a:t>
            </a:r>
            <a:endParaRPr lang="en-US" altLang="ja-JP" sz="1000" dirty="0" smtClean="0"/>
          </a:p>
          <a:p>
            <a:pPr marL="0" indent="0">
              <a:spcBef>
                <a:spcPts val="300"/>
              </a:spcBef>
              <a:buFont typeface="Wingdings 3" charset="2"/>
              <a:buNone/>
            </a:pPr>
            <a:r>
              <a:rPr lang="ja-JP" altLang="en-US" sz="2100" dirty="0" smtClean="0"/>
              <a:t>おなかがすいても食事を与えない、</a:t>
            </a:r>
            <a:endParaRPr lang="en-US" altLang="ja-JP" sz="2100" dirty="0" smtClean="0"/>
          </a:p>
          <a:p>
            <a:pPr marL="0" indent="0">
              <a:spcBef>
                <a:spcPts val="1200"/>
              </a:spcBef>
              <a:buFont typeface="Wingdings 3" charset="2"/>
              <a:buNone/>
            </a:pPr>
            <a:r>
              <a:rPr lang="ja-JP" altLang="en-US" sz="900" dirty="0" smtClean="0"/>
              <a:t>　　　　                  　</a:t>
            </a:r>
            <a:r>
              <a:rPr lang="ja-JP" altLang="en-US" sz="1000" dirty="0" smtClean="0"/>
              <a:t>        へ   や　         せ </a:t>
            </a:r>
            <a:r>
              <a:rPr lang="ja-JP" altLang="en-US" sz="1000" dirty="0" err="1" smtClean="0"/>
              <a:t>い</a:t>
            </a:r>
            <a:r>
              <a:rPr lang="ja-JP" altLang="en-US" sz="1000" dirty="0" smtClean="0"/>
              <a:t>かつ</a:t>
            </a:r>
            <a:endParaRPr lang="en-US" altLang="ja-JP" sz="1000" dirty="0" smtClean="0"/>
          </a:p>
          <a:p>
            <a:pPr marL="0" indent="0">
              <a:spcBef>
                <a:spcPts val="300"/>
              </a:spcBef>
              <a:buFont typeface="Wingdings 3" charset="2"/>
              <a:buNone/>
            </a:pPr>
            <a:r>
              <a:rPr lang="ja-JP" altLang="en-US" sz="2100" dirty="0" smtClean="0"/>
              <a:t>きたない部屋で生活させる、</a:t>
            </a:r>
            <a:endParaRPr lang="en-US" altLang="ja-JP" sz="2100" dirty="0" smtClean="0"/>
          </a:p>
          <a:p>
            <a:pPr marL="0" indent="0">
              <a:spcBef>
                <a:spcPts val="1200"/>
              </a:spcBef>
              <a:buFont typeface="Wingdings 3" charset="2"/>
              <a:buNone/>
            </a:pPr>
            <a:r>
              <a:rPr lang="ja-JP" altLang="en-US" sz="1000" dirty="0" smtClean="0"/>
              <a:t>にゅうよく</a:t>
            </a:r>
            <a:endParaRPr lang="en-US" altLang="ja-JP" sz="1000" dirty="0" smtClean="0"/>
          </a:p>
          <a:p>
            <a:pPr marL="0" indent="0">
              <a:spcBef>
                <a:spcPts val="300"/>
              </a:spcBef>
              <a:buFont typeface="Wingdings 3" charset="2"/>
              <a:buNone/>
            </a:pPr>
            <a:r>
              <a:rPr lang="ja-JP" altLang="en-US" sz="2100" dirty="0" smtClean="0"/>
              <a:t>入浴をさせない、</a:t>
            </a:r>
            <a:endParaRPr lang="en-US" altLang="ja-JP" sz="2100" dirty="0" smtClean="0"/>
          </a:p>
          <a:p>
            <a:pPr marL="0" indent="0">
              <a:spcBef>
                <a:spcPts val="1200"/>
              </a:spcBef>
              <a:buFont typeface="Wingdings 3" charset="2"/>
              <a:buNone/>
            </a:pPr>
            <a:r>
              <a:rPr lang="ja-JP" altLang="en-US" sz="1100" dirty="0" smtClean="0"/>
              <a:t> しせつ　           り   よう  し ゃ　                         　      り     よう  しゃ　</a:t>
            </a:r>
            <a:endParaRPr lang="en-US" altLang="ja-JP" sz="1100" dirty="0" smtClean="0"/>
          </a:p>
          <a:p>
            <a:pPr marL="0" indent="0">
              <a:spcBef>
                <a:spcPts val="0"/>
              </a:spcBef>
              <a:buFont typeface="Wingdings 3" charset="2"/>
              <a:buNone/>
            </a:pPr>
            <a:r>
              <a:rPr lang="ja-JP" altLang="en-US" sz="2100" dirty="0" smtClean="0"/>
              <a:t>施設の利用者がほかの利用者を</a:t>
            </a:r>
            <a:endParaRPr lang="en-US" altLang="ja-JP" sz="2100" dirty="0" smtClean="0"/>
          </a:p>
          <a:p>
            <a:pPr marL="0" indent="0">
              <a:spcBef>
                <a:spcPts val="1200"/>
              </a:spcBef>
              <a:buFont typeface="Wingdings 3" charset="2"/>
              <a:buNone/>
            </a:pPr>
            <a:r>
              <a:rPr lang="ja-JP" altLang="en-US" sz="1000" dirty="0" smtClean="0"/>
              <a:t>　　　　　　　　　　　　　　　　　　　　　　　　ほう</a:t>
            </a:r>
            <a:endParaRPr lang="en-US" altLang="ja-JP" sz="1000" dirty="0" smtClean="0"/>
          </a:p>
          <a:p>
            <a:pPr marL="0" indent="0">
              <a:spcBef>
                <a:spcPts val="300"/>
              </a:spcBef>
              <a:buFont typeface="Wingdings 3" charset="2"/>
              <a:buNone/>
            </a:pPr>
            <a:r>
              <a:rPr lang="ja-JP" altLang="en-US" sz="2100" dirty="0" smtClean="0"/>
              <a:t>たたいているのを放っておく、など</a:t>
            </a:r>
            <a:endParaRPr lang="en-US" altLang="ja-JP" sz="2100" dirty="0" smtClean="0"/>
          </a:p>
          <a:p>
            <a:pPr marL="0" indent="0">
              <a:spcBef>
                <a:spcPts val="300"/>
              </a:spcBef>
              <a:buFont typeface="Wingdings 3" charset="2"/>
              <a:buNone/>
            </a:pPr>
            <a:endParaRPr lang="en-US" altLang="ja-JP" sz="2100" dirty="0" smtClean="0"/>
          </a:p>
          <a:p>
            <a:pPr marL="0" indent="0">
              <a:spcBef>
                <a:spcPts val="300"/>
              </a:spcBef>
              <a:buFont typeface="Wingdings 3" charset="2"/>
              <a:buNone/>
            </a:pPr>
            <a:r>
              <a:rPr lang="ja-JP" altLang="en-US" sz="1000" dirty="0" smtClean="0"/>
              <a:t>　</a:t>
            </a:r>
            <a:r>
              <a:rPr lang="ja-JP" altLang="en-US" sz="1000" dirty="0" smtClean="0">
                <a:solidFill>
                  <a:schemeClr val="accent5"/>
                </a:solidFill>
              </a:rPr>
              <a:t>しえん　　　　　ひつよう</a:t>
            </a:r>
            <a:endParaRPr lang="en-US" altLang="ja-JP" sz="1000" dirty="0">
              <a:solidFill>
                <a:schemeClr val="accent5"/>
              </a:solidFill>
            </a:endParaRPr>
          </a:p>
          <a:p>
            <a:pPr marL="0" indent="0">
              <a:spcBef>
                <a:spcPts val="300"/>
              </a:spcBef>
              <a:buFont typeface="Wingdings 3" charset="2"/>
              <a:buNone/>
            </a:pPr>
            <a:r>
              <a:rPr lang="ja-JP" altLang="en-US" sz="2100" dirty="0" smtClean="0">
                <a:solidFill>
                  <a:schemeClr val="accent5"/>
                </a:solidFill>
              </a:rPr>
              <a:t>支援が必要なのに、しないこと</a:t>
            </a:r>
            <a:endParaRPr lang="en-US" altLang="ja-JP" sz="2100" dirty="0" smtClean="0">
              <a:solidFill>
                <a:schemeClr val="accent5"/>
              </a:solidFill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4301544" y="1171977"/>
            <a:ext cx="4726546" cy="197752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4422686" y="1284046"/>
            <a:ext cx="4721314" cy="186545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ja-JP" altLang="en-US" sz="900" b="1" dirty="0" smtClean="0"/>
              <a:t>ぎゃくたい　     き</a:t>
            </a:r>
            <a:endParaRPr lang="en-US" altLang="ja-JP" sz="900" b="1" dirty="0" smtClean="0"/>
          </a:p>
          <a:p>
            <a:pPr marL="0" indent="0">
              <a:buFont typeface="Wingdings 3" charset="2"/>
              <a:buNone/>
            </a:pPr>
            <a:r>
              <a:rPr lang="ja-JP" altLang="en-US" b="1" dirty="0" smtClean="0"/>
              <a:t>虐待に気づくサイン</a:t>
            </a:r>
            <a:endParaRPr lang="en-US" altLang="ja-JP" b="1" dirty="0"/>
          </a:p>
          <a:p>
            <a:pPr marL="0" indent="0">
              <a:spcBef>
                <a:spcPts val="300"/>
              </a:spcBef>
              <a:buFont typeface="Wingdings 3" charset="2"/>
              <a:buNone/>
            </a:pPr>
            <a:r>
              <a:rPr lang="ja-JP" altLang="en-US" sz="900" dirty="0" smtClean="0"/>
              <a:t>　　 よご　　       　ふく　　　　き　　　　　               　　　　　　　せいけつ　　</a:t>
            </a:r>
            <a:endParaRPr lang="en-US" altLang="ja-JP" sz="900" dirty="0" smtClean="0"/>
          </a:p>
          <a:p>
            <a:pPr marL="0" indent="0">
              <a:spcBef>
                <a:spcPts val="300"/>
              </a:spcBef>
              <a:buFont typeface="Wingdings 3" charset="2"/>
              <a:buNone/>
            </a:pPr>
            <a:r>
              <a:rPr lang="ja-JP" altLang="en-US" dirty="0" smtClean="0"/>
              <a:t>　汚れた服を着ているなど、清潔でない</a:t>
            </a:r>
            <a:endParaRPr lang="en-US" altLang="ja-JP" dirty="0" smtClean="0"/>
          </a:p>
          <a:p>
            <a:pPr marL="0" indent="0">
              <a:spcBef>
                <a:spcPts val="300"/>
              </a:spcBef>
              <a:buFont typeface="Wingdings 3" charset="2"/>
              <a:buNone/>
            </a:pPr>
            <a:r>
              <a:rPr lang="ja-JP" altLang="en-US" sz="900" dirty="0" smtClean="0"/>
              <a:t>　 　 　　　 　    　　　　　　　　　　　　　　　　　　　　　　　　　　　　　えいよう </a:t>
            </a:r>
            <a:endParaRPr lang="en-US" altLang="ja-JP" sz="900" dirty="0" smtClean="0"/>
          </a:p>
          <a:p>
            <a:pPr marL="0" indent="0">
              <a:spcBef>
                <a:spcPts val="300"/>
              </a:spcBef>
              <a:buFont typeface="Wingdings 3" charset="2"/>
              <a:buNone/>
            </a:pPr>
            <a:r>
              <a:rPr lang="ja-JP" altLang="en-US" dirty="0"/>
              <a:t>　とても</a:t>
            </a:r>
            <a:r>
              <a:rPr lang="ja-JP" altLang="en-US" dirty="0" smtClean="0"/>
              <a:t>おなかがすいていて、栄養がたりない</a:t>
            </a:r>
            <a:endParaRPr lang="en-US" altLang="ja-JP" dirty="0" smtClean="0"/>
          </a:p>
          <a:p>
            <a:pPr marL="0" indent="0">
              <a:spcBef>
                <a:spcPts val="300"/>
              </a:spcBef>
              <a:buFont typeface="Wingdings 3" charset="2"/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　　　　　　　　　　　　　　　　　　　　　　など</a:t>
            </a:r>
            <a:endParaRPr lang="en-US" altLang="ja-JP" dirty="0" smtClean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116631" y="6213645"/>
            <a:ext cx="5096371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900" dirty="0" smtClean="0"/>
              <a:t>　　　　　　　　　　　　　　　 　　　　　　　　　　　　へ　や　　　　せい かつ</a:t>
            </a:r>
            <a:endParaRPr lang="en-US" altLang="ja-JP" sz="900" dirty="0" smtClean="0"/>
          </a:p>
          <a:p>
            <a:pPr algn="ctr"/>
            <a:r>
              <a:rPr lang="ja-JP" altLang="en-US" dirty="0" smtClean="0"/>
              <a:t>きたない部屋で生活させる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3008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902" y="3155951"/>
            <a:ext cx="3581400" cy="3200400"/>
          </a:xfrm>
          <a:prstGeom prst="rect">
            <a:avLst/>
          </a:prstGeom>
        </p:spPr>
      </p:pic>
      <p:sp>
        <p:nvSpPr>
          <p:cNvPr id="9" name="角丸四角形 8"/>
          <p:cNvSpPr/>
          <p:nvPr/>
        </p:nvSpPr>
        <p:spPr>
          <a:xfrm>
            <a:off x="4893973" y="180304"/>
            <a:ext cx="4134118" cy="237453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48464" y="365126"/>
            <a:ext cx="7886700" cy="1325563"/>
          </a:xfrm>
        </p:spPr>
        <p:txBody>
          <a:bodyPr>
            <a:normAutofit/>
          </a:bodyPr>
          <a:lstStyle/>
          <a:p>
            <a:r>
              <a:rPr lang="ja-JP" altLang="en-US" sz="1000" dirty="0" smtClean="0"/>
              <a:t>　 </a:t>
            </a:r>
            <a:r>
              <a:rPr lang="ja-JP" altLang="en-US" sz="1000" b="1" dirty="0" smtClean="0">
                <a:solidFill>
                  <a:schemeClr val="accent1"/>
                </a:solidFill>
              </a:rPr>
              <a:t>け い         ざ い         て き             ぎゃく       た </a:t>
            </a:r>
            <a:r>
              <a:rPr lang="ja-JP" altLang="en-US" sz="1000" b="1" dirty="0" err="1" smtClean="0">
                <a:solidFill>
                  <a:schemeClr val="accent1"/>
                </a:solidFill>
              </a:rPr>
              <a:t>い</a:t>
            </a:r>
            <a:r>
              <a:rPr lang="en-US" altLang="ja-JP" sz="1000" b="1" dirty="0" smtClean="0">
                <a:solidFill>
                  <a:schemeClr val="accent1"/>
                </a:solidFill>
              </a:rPr>
              <a:t/>
            </a:r>
            <a:br>
              <a:rPr lang="en-US" altLang="ja-JP" sz="1000" b="1" dirty="0" smtClean="0">
                <a:solidFill>
                  <a:schemeClr val="accent1"/>
                </a:solidFill>
              </a:rPr>
            </a:br>
            <a:r>
              <a:rPr lang="ja-JP" altLang="en-US" sz="4000" b="1" dirty="0" smtClean="0">
                <a:solidFill>
                  <a:schemeClr val="accent1"/>
                </a:solidFill>
              </a:rPr>
              <a:t>経済的 虐待</a:t>
            </a:r>
            <a:endParaRPr lang="en-US" altLang="ja-JP" sz="4000" b="1" dirty="0" smtClean="0">
              <a:solidFill>
                <a:schemeClr val="accent1"/>
              </a:solidFill>
            </a:endParaRPr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3E221-7904-44FE-B6E8-865A1C946A9D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448464" y="1931920"/>
            <a:ext cx="5256877" cy="12458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buNone/>
            </a:pPr>
            <a:r>
              <a:rPr lang="ja-JP" altLang="en-US" sz="900" dirty="0" smtClean="0"/>
              <a:t>  </a:t>
            </a:r>
            <a:r>
              <a:rPr lang="ja-JP" altLang="en-US" sz="1000" dirty="0" smtClean="0"/>
              <a:t>ねんきん　  　　　 はたら　          　   え　　           　 かね　　</a:t>
            </a:r>
            <a:r>
              <a:rPr lang="ja-JP" altLang="en-US" sz="1000" dirty="0" err="1" smtClean="0"/>
              <a:t>わた</a:t>
            </a:r>
            <a:endParaRPr lang="en-US" altLang="ja-JP" sz="1000" dirty="0"/>
          </a:p>
          <a:p>
            <a:pPr marL="0" indent="0">
              <a:spcBef>
                <a:spcPts val="300"/>
              </a:spcBef>
              <a:buNone/>
            </a:pPr>
            <a:r>
              <a:rPr lang="ja-JP" altLang="en-US" sz="2100" dirty="0" smtClean="0"/>
              <a:t>年金や、働いて得たお金を渡さない、</a:t>
            </a:r>
            <a:endParaRPr lang="en-US" altLang="ja-JP" sz="2100" dirty="0" smtClean="0"/>
          </a:p>
          <a:p>
            <a:pPr marL="0" indent="0">
              <a:spcBef>
                <a:spcPts val="300"/>
              </a:spcBef>
              <a:buNone/>
            </a:pPr>
            <a:r>
              <a:rPr lang="ja-JP" altLang="en-US" sz="900" dirty="0" smtClean="0"/>
              <a:t>  </a:t>
            </a:r>
            <a:r>
              <a:rPr lang="ja-JP" altLang="en-US" sz="1000" dirty="0" smtClean="0"/>
              <a:t>かっ  て 　　  　しょう　　　　　                  　　　　ひと　       　　　かね   　　</a:t>
            </a:r>
            <a:r>
              <a:rPr lang="ja-JP" altLang="en-US" sz="1000" dirty="0" err="1" smtClean="0"/>
              <a:t>つか</a:t>
            </a:r>
            <a:endParaRPr lang="en-US" altLang="ja-JP" sz="1000" dirty="0" smtClean="0"/>
          </a:p>
          <a:p>
            <a:pPr marL="0" indent="0">
              <a:spcBef>
                <a:spcPts val="300"/>
              </a:spcBef>
              <a:buNone/>
            </a:pPr>
            <a:r>
              <a:rPr lang="ja-JP" altLang="en-US" sz="2100" dirty="0" smtClean="0"/>
              <a:t>勝手に障がいのある人のお金を使う、など</a:t>
            </a:r>
            <a:endParaRPr lang="en-US" altLang="ja-JP" sz="2100" dirty="0" smtClean="0"/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4949630" y="365126"/>
            <a:ext cx="4078461" cy="2189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ja-JP" altLang="en-US" sz="900" b="1" dirty="0" smtClean="0"/>
              <a:t>ぎゃく たい　     き</a:t>
            </a:r>
            <a:endParaRPr lang="en-US" altLang="ja-JP" sz="900" b="1" dirty="0" smtClean="0"/>
          </a:p>
          <a:p>
            <a:pPr marL="0" indent="0">
              <a:spcBef>
                <a:spcPts val="300"/>
              </a:spcBef>
              <a:buFont typeface="Wingdings 3" charset="2"/>
              <a:buNone/>
            </a:pPr>
            <a:r>
              <a:rPr lang="ja-JP" altLang="en-US" b="1" dirty="0" smtClean="0"/>
              <a:t>虐待に気づくサイン</a:t>
            </a:r>
            <a:endParaRPr lang="en-US" altLang="ja-JP" b="1" dirty="0"/>
          </a:p>
          <a:p>
            <a:pPr marL="0" indent="0">
              <a:spcBef>
                <a:spcPts val="300"/>
              </a:spcBef>
              <a:buFont typeface="Wingdings 3" charset="2"/>
              <a:buNone/>
            </a:pPr>
            <a:r>
              <a:rPr lang="ja-JP" altLang="en-US" sz="900" dirty="0" smtClean="0"/>
              <a:t>　　    　 かね　　　　　　　　                　　　　       よう す　　　</a:t>
            </a:r>
            <a:endParaRPr lang="en-US" altLang="ja-JP" sz="900" dirty="0" smtClean="0"/>
          </a:p>
          <a:p>
            <a:pPr marL="0" indent="0">
              <a:spcBef>
                <a:spcPts val="300"/>
              </a:spcBef>
              <a:buFont typeface="Wingdings 3" charset="2"/>
              <a:buNone/>
            </a:pPr>
            <a:r>
              <a:rPr lang="ja-JP" altLang="en-US" dirty="0" smtClean="0"/>
              <a:t>　お金をつかっている様子がみられない</a:t>
            </a:r>
            <a:endParaRPr lang="en-US" altLang="ja-JP" dirty="0" smtClean="0"/>
          </a:p>
          <a:p>
            <a:pPr marL="0" indent="0">
              <a:spcBef>
                <a:spcPts val="300"/>
              </a:spcBef>
              <a:buFont typeface="Wingdings 3" charset="2"/>
              <a:buNone/>
            </a:pPr>
            <a:r>
              <a:rPr lang="ja-JP" altLang="en-US" sz="900" dirty="0" smtClean="0"/>
              <a:t>　 　</a:t>
            </a:r>
            <a:r>
              <a:rPr lang="ja-JP" altLang="en-US" sz="900" dirty="0"/>
              <a:t>に</a:t>
            </a:r>
            <a:r>
              <a:rPr lang="ja-JP" altLang="en-US" sz="900" dirty="0" err="1"/>
              <a:t>ち</a:t>
            </a:r>
            <a:r>
              <a:rPr lang="ja-JP" altLang="en-US" sz="900" dirty="0"/>
              <a:t>じょうせい</a:t>
            </a:r>
            <a:r>
              <a:rPr lang="ja-JP" altLang="en-US" sz="900" dirty="0" smtClean="0"/>
              <a:t>かつ　     ひつ よう　      　　　かね</a:t>
            </a:r>
            <a:endParaRPr lang="en-US" altLang="ja-JP" sz="900" dirty="0" smtClean="0"/>
          </a:p>
          <a:p>
            <a:pPr marL="0" indent="0">
              <a:spcBef>
                <a:spcPts val="300"/>
              </a:spcBef>
              <a:buFont typeface="Wingdings 3" charset="2"/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日常生活に必要なお金を</a:t>
            </a:r>
            <a:endParaRPr lang="en-US" altLang="ja-JP" dirty="0" smtClean="0"/>
          </a:p>
          <a:p>
            <a:pPr marL="0" indent="0">
              <a:spcBef>
                <a:spcPts val="300"/>
              </a:spcBef>
              <a:buFont typeface="Wingdings 3" charset="2"/>
              <a:buNone/>
            </a:pPr>
            <a:r>
              <a:rPr lang="ja-JP" altLang="en-US" sz="900" dirty="0" smtClean="0"/>
              <a:t>　</a:t>
            </a:r>
            <a:endParaRPr lang="en-US" altLang="ja-JP" sz="900" dirty="0"/>
          </a:p>
          <a:p>
            <a:pPr marL="0" indent="0">
              <a:spcBef>
                <a:spcPts val="300"/>
              </a:spcBef>
              <a:buFont typeface="Wingdings 3" charset="2"/>
              <a:buNone/>
            </a:pPr>
            <a:r>
              <a:rPr lang="ja-JP" altLang="en-US" dirty="0" smtClean="0"/>
              <a:t>　わたされていない　など</a:t>
            </a:r>
            <a:endParaRPr lang="en-US" altLang="ja-JP" dirty="0" smtClean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345787" y="6213645"/>
            <a:ext cx="5096371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900" dirty="0" smtClean="0"/>
              <a:t>　　　　　　　　　かって　　　　　しょう　　　　　　　　　　　　　　　ひと　　　　　　かね　　つか　　</a:t>
            </a:r>
            <a:endParaRPr lang="en-US" altLang="ja-JP" sz="900" dirty="0"/>
          </a:p>
          <a:p>
            <a:pPr algn="ctr"/>
            <a:r>
              <a:rPr lang="ja-JP" altLang="en-US" dirty="0" smtClean="0"/>
              <a:t>勝手に障がいのある人のお金を使う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7936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2581" y="522152"/>
            <a:ext cx="7117724" cy="1280890"/>
          </a:xfrm>
        </p:spPr>
        <p:txBody>
          <a:bodyPr/>
          <a:lstStyle/>
          <a:p>
            <a:r>
              <a:rPr lang="ja-JP" altLang="en-US" sz="900" dirty="0" smtClean="0"/>
              <a:t>　　　　　　　　　</a:t>
            </a:r>
            <a:r>
              <a:rPr lang="ja-JP" altLang="en-US" sz="1200" dirty="0" smtClean="0"/>
              <a:t>ぎゃく </a:t>
            </a:r>
            <a:r>
              <a:rPr lang="ja-JP" altLang="en-US" sz="1200" dirty="0" err="1" smtClean="0"/>
              <a:t>たい</a:t>
            </a:r>
            <a:r>
              <a:rPr lang="en-US" altLang="ja-JP" sz="1200" dirty="0" smtClean="0"/>
              <a:t/>
            </a:r>
            <a:br>
              <a:rPr lang="en-US" altLang="ja-JP" sz="1200" dirty="0" smtClean="0"/>
            </a:br>
            <a:r>
              <a:rPr lang="ja-JP" altLang="en-US" dirty="0"/>
              <a:t>２</a:t>
            </a:r>
            <a:r>
              <a:rPr lang="ja-JP" altLang="en-US" dirty="0" smtClean="0"/>
              <a:t>　虐待は、なぜおきるの？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94665" y="1990413"/>
            <a:ext cx="6591985" cy="43659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1000" dirty="0" smtClean="0"/>
              <a:t>　　　　　　　　　　　　　　　　　　 　</a:t>
            </a:r>
            <a:r>
              <a:rPr lang="ja-JP" altLang="en-US" sz="1000" dirty="0" err="1" smtClean="0"/>
              <a:t>う</a:t>
            </a:r>
            <a:endParaRPr lang="en-US" altLang="ja-JP" sz="1000" dirty="0"/>
          </a:p>
          <a:p>
            <a:pPr marL="0" indent="0">
              <a:spcBef>
                <a:spcPts val="300"/>
              </a:spcBef>
              <a:buNone/>
            </a:pPr>
            <a:r>
              <a:rPr kumimoji="1" lang="ja-JP" altLang="en-US" dirty="0" smtClean="0"/>
              <a:t>　</a:t>
            </a:r>
            <a:r>
              <a:rPr lang="ja-JP" altLang="en-US" dirty="0"/>
              <a:t>○</a:t>
            </a:r>
            <a:r>
              <a:rPr kumimoji="1" lang="ja-JP" altLang="en-US" dirty="0" smtClean="0"/>
              <a:t>　こどもが生まれたときから、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sz="1000" dirty="0" smtClean="0"/>
              <a:t>　　　　　　　　　　　　　　　　　　                           　　　</a:t>
            </a:r>
            <a:r>
              <a:rPr lang="ja-JP" altLang="en-US" sz="1000" dirty="0"/>
              <a:t> </a:t>
            </a:r>
            <a:r>
              <a:rPr lang="ja-JP" altLang="en-US" sz="1000" dirty="0" smtClean="0"/>
              <a:t> おも　              　　　　　　おや</a:t>
            </a:r>
            <a:endParaRPr lang="en-US" altLang="ja-JP" sz="1000" dirty="0" smtClean="0"/>
          </a:p>
          <a:p>
            <a:pPr marL="0" indent="0">
              <a:spcBef>
                <a:spcPts val="300"/>
              </a:spcBef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たたいてやろう、と思っている親は、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sz="900" dirty="0" smtClean="0"/>
              <a:t>　　　　　                     　　　</a:t>
            </a:r>
            <a:r>
              <a:rPr kumimoji="1" lang="ja-JP" altLang="en-US" sz="1000" dirty="0" smtClean="0"/>
              <a:t>             おも</a:t>
            </a:r>
            <a:endParaRPr kumimoji="1" lang="en-US" altLang="ja-JP" sz="1000" dirty="0" smtClean="0"/>
          </a:p>
          <a:p>
            <a:pPr marL="0" indent="0">
              <a:spcBef>
                <a:spcPts val="300"/>
              </a:spcBef>
              <a:buNone/>
            </a:pPr>
            <a:r>
              <a:rPr kumimoji="1" lang="ja-JP" altLang="en-US" dirty="0"/>
              <a:t>　</a:t>
            </a:r>
            <a:r>
              <a:rPr kumimoji="1" lang="ja-JP" altLang="en-US" dirty="0" smtClean="0"/>
              <a:t>　　いないと思います。</a:t>
            </a:r>
            <a:endParaRPr kumimoji="1" lang="en-US" altLang="ja-JP" dirty="0" smtClean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r>
              <a:rPr kumimoji="1" lang="en-US" altLang="ja-JP" sz="900" dirty="0" smtClean="0"/>
              <a:t>             </a:t>
            </a:r>
            <a:r>
              <a:rPr kumimoji="1" lang="ja-JP" altLang="en-US" sz="900" dirty="0" smtClean="0"/>
              <a:t>　</a:t>
            </a:r>
            <a:r>
              <a:rPr kumimoji="1" lang="ja-JP" altLang="en-US" sz="1000" dirty="0" smtClean="0"/>
              <a:t>　     しょう　　　                                　ひと</a:t>
            </a:r>
            <a:endParaRPr kumimoji="1" lang="en-US" altLang="ja-JP" sz="1000" dirty="0" smtClean="0"/>
          </a:p>
          <a:p>
            <a:pPr marL="0" indent="0">
              <a:spcBef>
                <a:spcPts val="300"/>
              </a:spcBef>
              <a:buNone/>
            </a:pPr>
            <a:r>
              <a:rPr kumimoji="1" lang="ja-JP" altLang="en-US" dirty="0" smtClean="0"/>
              <a:t>　○　障がいのある人に、いやがらせをしてやろう、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sz="900" dirty="0"/>
              <a:t>　</a:t>
            </a:r>
            <a:r>
              <a:rPr lang="ja-JP" altLang="en-US" sz="900" dirty="0" smtClean="0"/>
              <a:t>　       　　   </a:t>
            </a:r>
            <a:r>
              <a:rPr lang="ja-JP" altLang="en-US" sz="1000" dirty="0" smtClean="0"/>
              <a:t>　    おも　                     しょう　             　ふく し　　　                                            し  </a:t>
            </a:r>
            <a:r>
              <a:rPr lang="ja-JP" altLang="en-US" sz="1000" dirty="0" err="1" smtClean="0"/>
              <a:t>ご</a:t>
            </a:r>
            <a:r>
              <a:rPr lang="ja-JP" altLang="en-US" sz="1000" dirty="0" smtClean="0"/>
              <a:t>と　        えら　         ひと</a:t>
            </a:r>
            <a:endParaRPr kumimoji="1" lang="en-US" altLang="ja-JP" sz="1000" dirty="0" smtClean="0"/>
          </a:p>
          <a:p>
            <a:pPr marL="0" indent="0">
              <a:spcBef>
                <a:spcPts val="300"/>
              </a:spcBef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と思って、</a:t>
            </a:r>
            <a:r>
              <a:rPr lang="ja-JP" altLang="en-US" dirty="0" err="1" smtClean="0"/>
              <a:t>障がい</a:t>
            </a:r>
            <a:r>
              <a:rPr lang="ja-JP" altLang="en-US" dirty="0" smtClean="0"/>
              <a:t>福祉サービスの仕事を選ぶ人は、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sz="900" dirty="0" smtClean="0"/>
              <a:t>　　　　　　　　</a:t>
            </a:r>
            <a:r>
              <a:rPr lang="ja-JP" altLang="en-US" sz="1000" dirty="0" smtClean="0"/>
              <a:t>                               おも</a:t>
            </a:r>
            <a:endParaRPr lang="en-US" altLang="ja-JP" sz="1000" dirty="0" smtClean="0"/>
          </a:p>
          <a:p>
            <a:pPr marL="0" indent="0">
              <a:spcBef>
                <a:spcPts val="300"/>
              </a:spcBef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いないと思います。</a:t>
            </a: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3E221-7904-44FE-B6E8-865A1C946A9D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212" y="1380244"/>
            <a:ext cx="2793138" cy="279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25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718</TotalTime>
  <Words>89</Words>
  <Application>Microsoft Office PowerPoint</Application>
  <PresentationFormat>画面に合わせる (4:3)</PresentationFormat>
  <Paragraphs>399</Paragraphs>
  <Slides>20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7" baseType="lpstr">
      <vt:lpstr>HG丸ｺﾞｼｯｸM-PRO</vt:lpstr>
      <vt:lpstr>ＭＳ Ｐゴシック</vt:lpstr>
      <vt:lpstr>Arial</vt:lpstr>
      <vt:lpstr>Calibri</vt:lpstr>
      <vt:lpstr>Calibri Light</vt:lpstr>
      <vt:lpstr>Wingdings 3</vt:lpstr>
      <vt:lpstr>Office テーマ</vt:lpstr>
      <vt:lpstr>障がい者の虐待防止について</vt:lpstr>
      <vt:lpstr>　き ょ  う　　　　  わ　だい 今日の話題</vt:lpstr>
      <vt:lpstr>　　　　　　　　ぎゃく　たい １　虐待って、どんなこと？</vt:lpstr>
      <vt:lpstr>      しん      　たい     　　 てき      　     ぎゃく 　   たい 身体的 虐待</vt:lpstr>
      <vt:lpstr>　せ　い　　て　き 　 　 ぎゃく　　 たい 性的虐待</vt:lpstr>
      <vt:lpstr>　 し ん             り           て き         ぎゃく       たい 心理的虐待</vt:lpstr>
      <vt:lpstr>　 ほ う             き　　              ほ う           ち 放棄・放置（ネグレクト）</vt:lpstr>
      <vt:lpstr>　 け い         ざ い         て き             ぎゃく       た い 経済的 虐待</vt:lpstr>
      <vt:lpstr>　　　　　　　　　ぎゃく たい ２　虐待は、なぜおきるの？</vt:lpstr>
      <vt:lpstr>PowerPoint プレゼンテーション</vt:lpstr>
      <vt:lpstr>              　　ぎゃく たい ３　虐待がおきないようにするためには？</vt:lpstr>
      <vt:lpstr>PowerPoint プレゼンテーション</vt:lpstr>
      <vt:lpstr> ぎゃく たい 虐待がおきないようにしたり、  ぎゃくたい　　　          たい  おう 虐待に対応するためのしくみ</vt:lpstr>
      <vt:lpstr>　ぎゃく 　たい 虐待がおきないように、  し ょ う　　　　                                                               ひと 障がいのある人ができること。</vt:lpstr>
      <vt:lpstr>　ぎゃく たい 虐待がおきないように、  まわ　　　　　　　　ひと 周りの人ができること。</vt:lpstr>
      <vt:lpstr>　　　　　　　　　こま　　　　　　　　　　　　　　　　　　　　　　　　　　そう　だん ４　　困ったら、だれに相談すればいいの？</vt:lpstr>
      <vt:lpstr>PowerPoint プレゼンテーション</vt:lpstr>
      <vt:lpstr>PowerPoint プレゼンテーション</vt:lpstr>
      <vt:lpstr>PowerPoint プレゼンテーション</vt:lpstr>
      <vt:lpstr>　　　　　　　　さい　　ご　　　　　　　　　　　　　  　　　　　　い　　　　　　　　　　し　　く ５　最後に…ともに生きる仕組みとして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障がい者の虐待防止 について</dc:title>
  <dc:creator>Administrator</dc:creator>
  <cp:lastModifiedBy>kyokuchou</cp:lastModifiedBy>
  <cp:revision>110</cp:revision>
  <cp:lastPrinted>2016-01-20T08:20:05Z</cp:lastPrinted>
  <dcterms:created xsi:type="dcterms:W3CDTF">2015-01-19T11:47:45Z</dcterms:created>
  <dcterms:modified xsi:type="dcterms:W3CDTF">2016-01-27T04:40:30Z</dcterms:modified>
</cp:coreProperties>
</file>